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6"/>
  </p:notesMasterIdLst>
  <p:handoutMasterIdLst>
    <p:handoutMasterId r:id="rId27"/>
  </p:handoutMasterIdLst>
  <p:sldIdLst>
    <p:sldId id="257" r:id="rId5"/>
    <p:sldId id="312" r:id="rId6"/>
    <p:sldId id="323" r:id="rId7"/>
    <p:sldId id="304" r:id="rId8"/>
    <p:sldId id="307" r:id="rId9"/>
    <p:sldId id="281" r:id="rId10"/>
    <p:sldId id="282" r:id="rId11"/>
    <p:sldId id="315" r:id="rId12"/>
    <p:sldId id="325" r:id="rId13"/>
    <p:sldId id="317" r:id="rId14"/>
    <p:sldId id="326" r:id="rId15"/>
    <p:sldId id="314" r:id="rId16"/>
    <p:sldId id="318" r:id="rId17"/>
    <p:sldId id="327" r:id="rId18"/>
    <p:sldId id="328" r:id="rId19"/>
    <p:sldId id="329" r:id="rId20"/>
    <p:sldId id="319" r:id="rId21"/>
    <p:sldId id="321" r:id="rId22"/>
    <p:sldId id="330" r:id="rId23"/>
    <p:sldId id="322" r:id="rId24"/>
    <p:sldId id="297" r:id="rId2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0FE"/>
    <a:srgbClr val="FD9999"/>
    <a:srgbClr val="EFACA7"/>
    <a:srgbClr val="A2F4F4"/>
    <a:srgbClr val="66CCFF"/>
    <a:srgbClr val="ACEAAC"/>
    <a:srgbClr val="EDEDA9"/>
    <a:srgbClr val="DFDFB7"/>
    <a:srgbClr val="CDBE8A"/>
    <a:srgbClr val="AAC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23" autoAdjust="0"/>
    <p:restoredTop sz="91194" autoAdjust="0"/>
  </p:normalViewPr>
  <p:slideViewPr>
    <p:cSldViewPr snapToGrid="0" snapToObjects="1">
      <p:cViewPr varScale="1">
        <p:scale>
          <a:sx n="84" d="100"/>
          <a:sy n="84" d="100"/>
        </p:scale>
        <p:origin x="492" y="6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46BC0-6F1E-6E81-9E84-1F167D07C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438DE-555A-43F6-716C-DE6B58FA34EA}"/>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47EA8E5-2A4F-7BCC-722C-087E12A284E1}"/>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96202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9ECB0-4DE4-6E86-8903-4ABEB3789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BC400-2CDB-34E8-9416-3C459D0B6254}"/>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2304503-F745-E468-2CDF-040887B69E5C}"/>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491969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500B2-C985-1A84-E85F-9B95538A4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B1EB89-4CCD-F92B-431D-693381D5CB93}"/>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260012D3-A05C-E39B-994F-25BDA9F6F939}"/>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414473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BDB5D-A1D2-F71A-B186-06CF1CAC4E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BD76F-C71C-5FF3-7B5A-B63762363C87}"/>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FD33D410-2AD9-034B-3DE4-B1345E724330}"/>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69873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D27BC-1047-9616-5C9A-D25D18A65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6463CA-AE07-E057-1F5E-AC366C71281C}"/>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95F70C4-D5A2-9012-B14F-8991A377760F}"/>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9368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98F5C-24AB-4CB5-9724-3C331F8309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5550B-B561-71C0-F319-3259CF49C358}"/>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0466771-A503-6FD3-79F8-C347E856635C}"/>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975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F61CB4-EFD8-4FB2-AC1D-5731103B6470}"/>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C85AB3DA-940A-D577-FA37-54817ADD156C}"/>
              </a:ext>
            </a:extLst>
          </p:cNvPr>
          <p:cNvSpPr txBox="1"/>
          <p:nvPr/>
        </p:nvSpPr>
        <p:spPr>
          <a:xfrm>
            <a:off x="3514045" y="1531573"/>
            <a:ext cx="42556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a:solidFill>
                <a:srgbClr val="ED7D31"/>
              </a:solidFill>
              <a:latin typeface="Calibri"/>
              <a:ea typeface="Calibri"/>
              <a:cs typeface="Calibri"/>
            </a:endParaRPr>
          </a:p>
        </p:txBody>
      </p:sp>
    </p:spTree>
    <p:extLst>
      <p:ext uri="{BB962C8B-B14F-4D97-AF65-F5344CB8AC3E}">
        <p14:creationId xmlns:p14="http://schemas.microsoft.com/office/powerpoint/2010/main" val="503324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2560320" y="380999"/>
            <a:ext cx="7071360" cy="662560"/>
          </a:xfrm>
        </p:spPr>
        <p:txBody>
          <a:bodyPr/>
          <a:lstStyle/>
          <a:p>
            <a:pPr algn="ctr"/>
            <a:r>
              <a:rPr lang="en-US" dirty="0">
                <a:latin typeface="Arial Rounded MT Bold" panose="020F0704030504030204" pitchFamily="34" charset="0"/>
              </a:rPr>
              <a:t>Multivariate analysis</a:t>
            </a:r>
          </a:p>
        </p:txBody>
      </p:sp>
      <p:pic>
        <p:nvPicPr>
          <p:cNvPr id="11" name="Picture 10">
            <a:extLst>
              <a:ext uri="{FF2B5EF4-FFF2-40B4-BE49-F238E27FC236}">
                <a16:creationId xmlns:a16="http://schemas.microsoft.com/office/drawing/2014/main" id="{6A7C2202-625D-0BF5-FC8A-511803D0CA63}"/>
              </a:ext>
            </a:extLst>
          </p:cNvPr>
          <p:cNvPicPr>
            <a:picLocks noChangeAspect="1"/>
          </p:cNvPicPr>
          <p:nvPr/>
        </p:nvPicPr>
        <p:blipFill>
          <a:blip r:embed="rId3"/>
          <a:stretch>
            <a:fillRect/>
          </a:stretch>
        </p:blipFill>
        <p:spPr>
          <a:xfrm>
            <a:off x="6004558" y="1134999"/>
            <a:ext cx="5663063" cy="5448251"/>
          </a:xfrm>
          <a:prstGeom prst="rect">
            <a:avLst/>
          </a:prstGeom>
        </p:spPr>
      </p:pic>
      <p:sp>
        <p:nvSpPr>
          <p:cNvPr id="16" name="TextBox 15">
            <a:extLst>
              <a:ext uri="{FF2B5EF4-FFF2-40B4-BE49-F238E27FC236}">
                <a16:creationId xmlns:a16="http://schemas.microsoft.com/office/drawing/2014/main" id="{2B10FF19-D959-6CD9-4AA5-3669CE509822}"/>
              </a:ext>
            </a:extLst>
          </p:cNvPr>
          <p:cNvSpPr txBox="1"/>
          <p:nvPr/>
        </p:nvSpPr>
        <p:spPr>
          <a:xfrm>
            <a:off x="432937" y="1134999"/>
            <a:ext cx="5571622" cy="5647700"/>
          </a:xfrm>
          <a:prstGeom prst="rect">
            <a:avLst/>
          </a:prstGeom>
          <a:noFill/>
        </p:spPr>
        <p:txBody>
          <a:bodyPr wrap="square" rtlCol="0">
            <a:spAutoFit/>
          </a:bodyPr>
          <a:lstStyle/>
          <a:p>
            <a:pPr algn="ctr"/>
            <a:r>
              <a:rPr lang="en-US" sz="2000" dirty="0">
                <a:solidFill>
                  <a:schemeClr val="accent1">
                    <a:lumMod val="50000"/>
                  </a:schemeClr>
                </a:solidFill>
              </a:rPr>
              <a:t>Inferences:</a:t>
            </a:r>
          </a:p>
          <a:p>
            <a:pPr algn="ctr"/>
            <a:r>
              <a:rPr lang="en-US" sz="1100" b="1" dirty="0"/>
              <a:t>Balance vs. Credit Limit :</a:t>
            </a:r>
          </a:p>
          <a:p>
            <a:pPr algn="ctr"/>
            <a:r>
              <a:rPr lang="en-US" sz="1100" dirty="0"/>
              <a:t>Customers with higher credit limits tend to have higher balances, but not always proportionally.</a:t>
            </a:r>
          </a:p>
          <a:p>
            <a:pPr algn="ctr"/>
            <a:r>
              <a:rPr lang="en-US" sz="1100" dirty="0"/>
              <a:t>Some customers have high limits but low balances, suggesting low utilization (possibly low-risk, conservative customers).</a:t>
            </a:r>
          </a:p>
          <a:p>
            <a:pPr algn="ctr"/>
            <a:r>
              <a:rPr lang="en-US" sz="1100" dirty="0"/>
              <a:t>Others max out their limits → risky or high-need customers.</a:t>
            </a:r>
          </a:p>
          <a:p>
            <a:pPr algn="ctr"/>
            <a:endParaRPr lang="en-US" sz="1100" dirty="0"/>
          </a:p>
          <a:p>
            <a:pPr algn="ctr"/>
            <a:r>
              <a:rPr lang="en-US" sz="1100" b="1" dirty="0"/>
              <a:t>Purchases vs. Payments :</a:t>
            </a:r>
          </a:p>
          <a:p>
            <a:pPr algn="ctr"/>
            <a:r>
              <a:rPr lang="en-US" sz="1100" dirty="0"/>
              <a:t>Strong positive relationship: high spenders also make high payments.</a:t>
            </a:r>
          </a:p>
          <a:p>
            <a:pPr algn="ctr"/>
            <a:r>
              <a:rPr lang="en-US" sz="1100" dirty="0"/>
              <a:t>However, some customers show large purchases but low payments → they rely on credit rollovers, increasing default risk.</a:t>
            </a:r>
          </a:p>
          <a:p>
            <a:pPr algn="ctr"/>
            <a:r>
              <a:rPr lang="en-US" sz="1100" dirty="0"/>
              <a:t>A few show low purchases but very high payments, possibly making lump-sum repayments (e.g., clearing balance after inactivity).</a:t>
            </a:r>
          </a:p>
          <a:p>
            <a:pPr algn="ctr"/>
            <a:r>
              <a:rPr lang="en-US" sz="1100" dirty="0"/>
              <a:t>One-off vs. Installment Purchases</a:t>
            </a:r>
          </a:p>
          <a:p>
            <a:pPr algn="ctr"/>
            <a:endParaRPr lang="en-US" sz="1100" dirty="0"/>
          </a:p>
          <a:p>
            <a:pPr algn="ctr"/>
            <a:r>
              <a:rPr lang="en-US" sz="1100" b="1" dirty="0"/>
              <a:t>Customers cluster into :</a:t>
            </a:r>
          </a:p>
          <a:p>
            <a:pPr lvl="1" algn="ctr"/>
            <a:r>
              <a:rPr lang="en-US" sz="1100" dirty="0"/>
              <a:t>One-off dominant spenders (big purchases, irregular).</a:t>
            </a:r>
          </a:p>
          <a:p>
            <a:pPr lvl="1" algn="ctr"/>
            <a:r>
              <a:rPr lang="en-US" sz="1100" dirty="0"/>
              <a:t>Installment-heavy users (smaller but regular payments).</a:t>
            </a:r>
          </a:p>
          <a:p>
            <a:pPr lvl="1" algn="ctr"/>
            <a:r>
              <a:rPr lang="en-US" sz="1100" dirty="0"/>
              <a:t>Balanced users (engage in both).</a:t>
            </a:r>
          </a:p>
          <a:p>
            <a:pPr algn="ctr"/>
            <a:r>
              <a:rPr lang="en-US" sz="1100" dirty="0"/>
              <a:t>This split can be used for behavioral segmentation (e.g., luxury shoppers vs. regular household spenders).</a:t>
            </a:r>
          </a:p>
          <a:p>
            <a:pPr algn="ctr"/>
            <a:endParaRPr lang="en-US" sz="1100" dirty="0"/>
          </a:p>
          <a:p>
            <a:pPr algn="ctr"/>
            <a:r>
              <a:rPr lang="en-US" sz="1100" b="1" dirty="0"/>
              <a:t>Cash Advance vs. Payments :</a:t>
            </a:r>
          </a:p>
          <a:p>
            <a:pPr algn="ctr"/>
            <a:r>
              <a:rPr lang="en-US" sz="1100" dirty="0"/>
              <a:t>High cash advance users often also have high payments, but many sit at zero.</a:t>
            </a:r>
          </a:p>
          <a:p>
            <a:pPr algn="ctr"/>
            <a:r>
              <a:rPr lang="en-US" sz="1100" dirty="0"/>
              <a:t>Cash advance frequency shows a subset of customers who rely heavily on cash withdrawal, suggesting possible liquidity issues.</a:t>
            </a:r>
          </a:p>
          <a:p>
            <a:pPr algn="ctr"/>
            <a:endParaRPr lang="en-US" sz="1100" dirty="0"/>
          </a:p>
          <a:p>
            <a:pPr algn="ctr"/>
            <a:r>
              <a:rPr lang="en-US" sz="1100" b="1" dirty="0"/>
              <a:t>Purchase Frequency vs. Purchase Amount :</a:t>
            </a:r>
          </a:p>
          <a:p>
            <a:pPr algn="ctr"/>
            <a:r>
              <a:rPr lang="en-US" sz="1100" dirty="0"/>
              <a:t>Some customers purchase frequently but with small amounts (everyday users).</a:t>
            </a:r>
          </a:p>
          <a:p>
            <a:pPr algn="ctr"/>
            <a:r>
              <a:rPr lang="en-US" sz="1100" dirty="0"/>
              <a:t>Others purchase rarely but with large one-off amounts (occasional big spenders).</a:t>
            </a:r>
          </a:p>
          <a:p>
            <a:pPr algn="ctr"/>
            <a:r>
              <a:rPr lang="en-US" sz="1100" dirty="0"/>
              <a:t>This separation is very useful for customer lifecycle marketing strategies.</a:t>
            </a:r>
          </a:p>
        </p:txBody>
      </p:sp>
      <p:pic>
        <p:nvPicPr>
          <p:cNvPr id="17" name="Picture 16">
            <a:extLst>
              <a:ext uri="{FF2B5EF4-FFF2-40B4-BE49-F238E27FC236}">
                <a16:creationId xmlns:a16="http://schemas.microsoft.com/office/drawing/2014/main" id="{63412B18-F349-9932-6AAC-C3CCB44E91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18" name="Slide Number Placeholder 3">
            <a:extLst>
              <a:ext uri="{FF2B5EF4-FFF2-40B4-BE49-F238E27FC236}">
                <a16:creationId xmlns:a16="http://schemas.microsoft.com/office/drawing/2014/main" id="{01EA3A50-168C-6326-CF38-BCE606A30405}"/>
              </a:ext>
            </a:extLst>
          </p:cNvPr>
          <p:cNvSpPr>
            <a:spLocks noGrp="1"/>
          </p:cNvSpPr>
          <p:nvPr>
            <p:ph type="sldNum" sz="quarter" idx="10"/>
          </p:nvPr>
        </p:nvSpPr>
        <p:spPr>
          <a:xfrm>
            <a:off x="10358437" y="457199"/>
            <a:ext cx="1067589" cy="471489"/>
          </a:xfrm>
        </p:spPr>
        <p:txBody>
          <a:bodyPr/>
          <a:lstStyle/>
          <a:p>
            <a:r>
              <a:rPr lang="en-US" sz="1800" b="1" dirty="0"/>
              <a:t>8</a:t>
            </a:r>
          </a:p>
        </p:txBody>
      </p:sp>
    </p:spTree>
    <p:extLst>
      <p:ext uri="{BB962C8B-B14F-4D97-AF65-F5344CB8AC3E}">
        <p14:creationId xmlns:p14="http://schemas.microsoft.com/office/powerpoint/2010/main" val="1941619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CBA7A-D56D-90B0-EB0E-8850BC8D2F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2D0E74-2321-8B41-4170-0752B712D855}"/>
              </a:ext>
            </a:extLst>
          </p:cNvPr>
          <p:cNvSpPr>
            <a:spLocks noGrp="1"/>
          </p:cNvSpPr>
          <p:nvPr>
            <p:ph type="title"/>
          </p:nvPr>
        </p:nvSpPr>
        <p:spPr>
          <a:xfrm>
            <a:off x="1817369" y="380999"/>
            <a:ext cx="8374380" cy="662560"/>
          </a:xfrm>
        </p:spPr>
        <p:txBody>
          <a:bodyPr/>
          <a:lstStyle/>
          <a:p>
            <a:pPr algn="ctr"/>
            <a:r>
              <a:rPr lang="en-US" dirty="0">
                <a:latin typeface="Arial Rounded MT Bold" panose="020F0704030504030204" pitchFamily="34" charset="0"/>
              </a:rPr>
              <a:t>Correlation Heatmap analysis</a:t>
            </a:r>
          </a:p>
        </p:txBody>
      </p:sp>
      <p:sp>
        <p:nvSpPr>
          <p:cNvPr id="16" name="TextBox 15">
            <a:extLst>
              <a:ext uri="{FF2B5EF4-FFF2-40B4-BE49-F238E27FC236}">
                <a16:creationId xmlns:a16="http://schemas.microsoft.com/office/drawing/2014/main" id="{B74C0B8D-7F54-168E-4BFD-3EE9006BAEC5}"/>
              </a:ext>
            </a:extLst>
          </p:cNvPr>
          <p:cNvSpPr txBox="1"/>
          <p:nvPr/>
        </p:nvSpPr>
        <p:spPr>
          <a:xfrm>
            <a:off x="601979" y="1720840"/>
            <a:ext cx="5402580" cy="3416320"/>
          </a:xfrm>
          <a:prstGeom prst="rect">
            <a:avLst/>
          </a:prstGeom>
          <a:noFill/>
        </p:spPr>
        <p:txBody>
          <a:bodyPr wrap="square" rtlCol="0">
            <a:spAutoFit/>
          </a:bodyPr>
          <a:lstStyle/>
          <a:p>
            <a:pPr algn="ctr"/>
            <a:r>
              <a:rPr lang="en-US" sz="2000" dirty="0">
                <a:solidFill>
                  <a:schemeClr val="accent1">
                    <a:lumMod val="50000"/>
                  </a:schemeClr>
                </a:solidFill>
              </a:rPr>
              <a:t>Inferences:</a:t>
            </a:r>
          </a:p>
          <a:p>
            <a:pPr algn="ctr"/>
            <a:endParaRPr lang="en-US" sz="1600" dirty="0"/>
          </a:p>
          <a:p>
            <a:pPr algn="ctr"/>
            <a:r>
              <a:rPr lang="en-US" sz="1600" dirty="0"/>
              <a:t>* Customers can be segmented into </a:t>
            </a:r>
            <a:r>
              <a:rPr lang="en-US" sz="1600" b="1" dirty="0"/>
              <a:t>installment-heavy vs. one-off purchase-heavy</a:t>
            </a:r>
            <a:r>
              <a:rPr lang="en-US" sz="1600" dirty="0"/>
              <a:t> groups.</a:t>
            </a:r>
          </a:p>
          <a:p>
            <a:pPr algn="ctr"/>
            <a:endParaRPr lang="en-US" sz="1600" b="1" dirty="0"/>
          </a:p>
          <a:p>
            <a:pPr algn="ctr"/>
            <a:r>
              <a:rPr lang="en-US" sz="1600" b="1" dirty="0"/>
              <a:t>* Cash advance behavior</a:t>
            </a:r>
            <a:r>
              <a:rPr lang="en-US" sz="1600" dirty="0"/>
              <a:t> is a separate pattern (strong within itself but weakly related to purchases).</a:t>
            </a:r>
          </a:p>
          <a:p>
            <a:pPr algn="ctr"/>
            <a:endParaRPr lang="en-US" sz="1600" b="1" dirty="0"/>
          </a:p>
          <a:p>
            <a:pPr algn="ctr"/>
            <a:r>
              <a:rPr lang="en-US" sz="1600" b="1" dirty="0"/>
              <a:t>* Full payment customers</a:t>
            </a:r>
            <a:r>
              <a:rPr lang="en-US" sz="1600" dirty="0"/>
              <a:t> maintain lower balances and are financially healthier.</a:t>
            </a:r>
          </a:p>
          <a:p>
            <a:pPr algn="ctr"/>
            <a:endParaRPr lang="en-US" sz="1600" b="1" dirty="0"/>
          </a:p>
          <a:p>
            <a:pPr algn="ctr"/>
            <a:r>
              <a:rPr lang="en-US" sz="1600" b="1" dirty="0"/>
              <a:t>* Credit limit plays a role in balance accumulation,</a:t>
            </a:r>
            <a:r>
              <a:rPr lang="en-US" sz="1600" dirty="0"/>
              <a:t> but not strongly tied to payment behavior.</a:t>
            </a:r>
          </a:p>
        </p:txBody>
      </p:sp>
      <p:pic>
        <p:nvPicPr>
          <p:cNvPr id="5" name="Picture 4">
            <a:extLst>
              <a:ext uri="{FF2B5EF4-FFF2-40B4-BE49-F238E27FC236}">
                <a16:creationId xmlns:a16="http://schemas.microsoft.com/office/drawing/2014/main" id="{B3FA2387-873D-8AB5-3FEF-E6C69EC14566}"/>
              </a:ext>
            </a:extLst>
          </p:cNvPr>
          <p:cNvPicPr>
            <a:picLocks noChangeAspect="1"/>
          </p:cNvPicPr>
          <p:nvPr/>
        </p:nvPicPr>
        <p:blipFill>
          <a:blip r:embed="rId3"/>
          <a:stretch>
            <a:fillRect/>
          </a:stretch>
        </p:blipFill>
        <p:spPr>
          <a:xfrm>
            <a:off x="6004559" y="1134999"/>
            <a:ext cx="5684521" cy="53038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C337231A-B4F3-0273-75E9-957B3CE0FC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7" name="Slide Number Placeholder 3">
            <a:extLst>
              <a:ext uri="{FF2B5EF4-FFF2-40B4-BE49-F238E27FC236}">
                <a16:creationId xmlns:a16="http://schemas.microsoft.com/office/drawing/2014/main" id="{C66F5AD2-8BC4-CBFD-6168-2B33ABBCD578}"/>
              </a:ext>
            </a:extLst>
          </p:cNvPr>
          <p:cNvSpPr>
            <a:spLocks noGrp="1"/>
          </p:cNvSpPr>
          <p:nvPr>
            <p:ph type="sldNum" sz="quarter" idx="10"/>
          </p:nvPr>
        </p:nvSpPr>
        <p:spPr>
          <a:xfrm>
            <a:off x="10358437" y="457199"/>
            <a:ext cx="1067589" cy="471489"/>
          </a:xfrm>
        </p:spPr>
        <p:txBody>
          <a:bodyPr/>
          <a:lstStyle/>
          <a:p>
            <a:r>
              <a:rPr lang="en-US" sz="1800" b="1" dirty="0"/>
              <a:t>9</a:t>
            </a:r>
          </a:p>
        </p:txBody>
      </p:sp>
    </p:spTree>
    <p:extLst>
      <p:ext uri="{BB962C8B-B14F-4D97-AF65-F5344CB8AC3E}">
        <p14:creationId xmlns:p14="http://schemas.microsoft.com/office/powerpoint/2010/main" val="2459688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802380" y="902323"/>
            <a:ext cx="3880780" cy="712371"/>
          </a:xfrm>
        </p:spPr>
        <p:txBody>
          <a:bodyPr/>
          <a:lstStyle/>
          <a:p>
            <a:r>
              <a:rPr lang="en-US" dirty="0">
                <a:latin typeface="Arial Rounded MT Bold" panose="020F0704030504030204" pitchFamily="34" charset="0"/>
              </a:rPr>
              <a:t>Clustering</a:t>
            </a:r>
          </a:p>
        </p:txBody>
      </p:sp>
      <p:pic>
        <p:nvPicPr>
          <p:cNvPr id="5" name="Picture 4">
            <a:extLst>
              <a:ext uri="{FF2B5EF4-FFF2-40B4-BE49-F238E27FC236}">
                <a16:creationId xmlns:a16="http://schemas.microsoft.com/office/drawing/2014/main" id="{5B2DD206-FB71-B6A2-3E08-80D195135A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pic>
        <p:nvPicPr>
          <p:cNvPr id="9" name="Picture 8">
            <a:extLst>
              <a:ext uri="{FF2B5EF4-FFF2-40B4-BE49-F238E27FC236}">
                <a16:creationId xmlns:a16="http://schemas.microsoft.com/office/drawing/2014/main" id="{FD1AC69F-2BA4-C552-044C-AEDFF6AED37D}"/>
              </a:ext>
            </a:extLst>
          </p:cNvPr>
          <p:cNvPicPr>
            <a:picLocks noChangeAspect="1"/>
          </p:cNvPicPr>
          <p:nvPr/>
        </p:nvPicPr>
        <p:blipFill>
          <a:blip r:embed="rId4"/>
          <a:stretch>
            <a:fillRect/>
          </a:stretch>
        </p:blipFill>
        <p:spPr>
          <a:xfrm>
            <a:off x="7406640" y="1966511"/>
            <a:ext cx="4587026" cy="3718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5A8DF296-2A13-EEB5-8B10-3C3F9C756FA1}"/>
              </a:ext>
            </a:extLst>
          </p:cNvPr>
          <p:cNvSpPr txBox="1"/>
          <p:nvPr/>
        </p:nvSpPr>
        <p:spPr>
          <a:xfrm>
            <a:off x="5166360" y="2263140"/>
            <a:ext cx="2331720" cy="369332"/>
          </a:xfrm>
          <a:prstGeom prst="rect">
            <a:avLst/>
          </a:prstGeom>
          <a:noFill/>
        </p:spPr>
        <p:txBody>
          <a:bodyPr wrap="square" rtlCol="0">
            <a:spAutoFit/>
          </a:bodyPr>
          <a:lstStyle/>
          <a:p>
            <a:r>
              <a:rPr lang="en-IN" b="1" dirty="0">
                <a:solidFill>
                  <a:schemeClr val="accent1">
                    <a:lumMod val="50000"/>
                  </a:schemeClr>
                </a:solidFill>
              </a:rPr>
              <a:t>K-Means Algorithm</a:t>
            </a:r>
          </a:p>
        </p:txBody>
      </p:sp>
      <p:sp>
        <p:nvSpPr>
          <p:cNvPr id="11" name="TextBox 10">
            <a:extLst>
              <a:ext uri="{FF2B5EF4-FFF2-40B4-BE49-F238E27FC236}">
                <a16:creationId xmlns:a16="http://schemas.microsoft.com/office/drawing/2014/main" id="{A95C8C85-D581-2965-909F-9C3B3D9DE93C}"/>
              </a:ext>
            </a:extLst>
          </p:cNvPr>
          <p:cNvSpPr txBox="1"/>
          <p:nvPr/>
        </p:nvSpPr>
        <p:spPr>
          <a:xfrm>
            <a:off x="5166360" y="3577962"/>
            <a:ext cx="2331720" cy="369332"/>
          </a:xfrm>
          <a:prstGeom prst="rect">
            <a:avLst/>
          </a:prstGeom>
          <a:noFill/>
        </p:spPr>
        <p:txBody>
          <a:bodyPr wrap="square" rtlCol="0">
            <a:spAutoFit/>
          </a:bodyPr>
          <a:lstStyle/>
          <a:p>
            <a:r>
              <a:rPr lang="en-IN" b="1" dirty="0">
                <a:solidFill>
                  <a:schemeClr val="accent1">
                    <a:lumMod val="50000"/>
                  </a:schemeClr>
                </a:solidFill>
              </a:rPr>
              <a:t>Elbow Method</a:t>
            </a:r>
          </a:p>
        </p:txBody>
      </p:sp>
      <p:sp>
        <p:nvSpPr>
          <p:cNvPr id="12" name="TextBox 11">
            <a:extLst>
              <a:ext uri="{FF2B5EF4-FFF2-40B4-BE49-F238E27FC236}">
                <a16:creationId xmlns:a16="http://schemas.microsoft.com/office/drawing/2014/main" id="{CF2A6E6F-4060-2CE6-ED9C-20483B34EBE6}"/>
              </a:ext>
            </a:extLst>
          </p:cNvPr>
          <p:cNvSpPr txBox="1"/>
          <p:nvPr/>
        </p:nvSpPr>
        <p:spPr>
          <a:xfrm>
            <a:off x="5173980" y="4869924"/>
            <a:ext cx="2331720" cy="369332"/>
          </a:xfrm>
          <a:prstGeom prst="rect">
            <a:avLst/>
          </a:prstGeom>
          <a:noFill/>
        </p:spPr>
        <p:txBody>
          <a:bodyPr wrap="square" rtlCol="0">
            <a:spAutoFit/>
          </a:bodyPr>
          <a:lstStyle/>
          <a:p>
            <a:r>
              <a:rPr lang="en-IN" b="1" dirty="0">
                <a:solidFill>
                  <a:schemeClr val="accent1">
                    <a:lumMod val="50000"/>
                  </a:schemeClr>
                </a:solidFill>
              </a:rPr>
              <a:t>Silhouette Score</a:t>
            </a:r>
          </a:p>
        </p:txBody>
      </p:sp>
      <p:sp>
        <p:nvSpPr>
          <p:cNvPr id="13" name="Rectangle: Rounded Corners 12">
            <a:extLst>
              <a:ext uri="{FF2B5EF4-FFF2-40B4-BE49-F238E27FC236}">
                <a16:creationId xmlns:a16="http://schemas.microsoft.com/office/drawing/2014/main" id="{6948DFDF-3522-8FA3-833F-0E678C3A4DE0}"/>
              </a:ext>
            </a:extLst>
          </p:cNvPr>
          <p:cNvSpPr/>
          <p:nvPr/>
        </p:nvSpPr>
        <p:spPr>
          <a:xfrm>
            <a:off x="3802380" y="2263140"/>
            <a:ext cx="563880" cy="36933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1</a:t>
            </a:r>
          </a:p>
        </p:txBody>
      </p:sp>
      <p:sp>
        <p:nvSpPr>
          <p:cNvPr id="14" name="Rectangle: Rounded Corners 13">
            <a:extLst>
              <a:ext uri="{FF2B5EF4-FFF2-40B4-BE49-F238E27FC236}">
                <a16:creationId xmlns:a16="http://schemas.microsoft.com/office/drawing/2014/main" id="{D4BFBB51-C830-FABE-89D2-EA054D167F2F}"/>
              </a:ext>
            </a:extLst>
          </p:cNvPr>
          <p:cNvSpPr/>
          <p:nvPr/>
        </p:nvSpPr>
        <p:spPr>
          <a:xfrm>
            <a:off x="3802380" y="3577962"/>
            <a:ext cx="563880" cy="36933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2</a:t>
            </a:r>
          </a:p>
        </p:txBody>
      </p:sp>
      <p:sp>
        <p:nvSpPr>
          <p:cNvPr id="15" name="Rectangle: Rounded Corners 14">
            <a:extLst>
              <a:ext uri="{FF2B5EF4-FFF2-40B4-BE49-F238E27FC236}">
                <a16:creationId xmlns:a16="http://schemas.microsoft.com/office/drawing/2014/main" id="{549F15A5-8007-A6CD-C074-1274427A57EE}"/>
              </a:ext>
            </a:extLst>
          </p:cNvPr>
          <p:cNvSpPr/>
          <p:nvPr/>
        </p:nvSpPr>
        <p:spPr>
          <a:xfrm>
            <a:off x="3802380" y="4869924"/>
            <a:ext cx="563880" cy="36933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3</a:t>
            </a:r>
          </a:p>
        </p:txBody>
      </p:sp>
      <p:cxnSp>
        <p:nvCxnSpPr>
          <p:cNvPr id="19" name="Straight Connector 18">
            <a:extLst>
              <a:ext uri="{FF2B5EF4-FFF2-40B4-BE49-F238E27FC236}">
                <a16:creationId xmlns:a16="http://schemas.microsoft.com/office/drawing/2014/main" id="{A550261F-4B5C-E3A2-B16F-5F37190352AD}"/>
              </a:ext>
            </a:extLst>
          </p:cNvPr>
          <p:cNvCxnSpPr>
            <a:cxnSpLocks/>
          </p:cNvCxnSpPr>
          <p:nvPr/>
        </p:nvCxnSpPr>
        <p:spPr>
          <a:xfrm>
            <a:off x="4053840" y="1569720"/>
            <a:ext cx="0" cy="69342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1E0B412B-3AD7-ADF9-7135-019DF6288FF9}"/>
              </a:ext>
            </a:extLst>
          </p:cNvPr>
          <p:cNvCxnSpPr>
            <a:cxnSpLocks/>
            <a:stCxn id="10" idx="1"/>
          </p:cNvCxnSpPr>
          <p:nvPr/>
        </p:nvCxnSpPr>
        <p:spPr>
          <a:xfrm flipH="1">
            <a:off x="4366260" y="2447806"/>
            <a:ext cx="800100"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EEE26CC6-82A9-1DD8-9408-505C633A5CA7}"/>
              </a:ext>
            </a:extLst>
          </p:cNvPr>
          <p:cNvCxnSpPr>
            <a:cxnSpLocks/>
          </p:cNvCxnSpPr>
          <p:nvPr/>
        </p:nvCxnSpPr>
        <p:spPr>
          <a:xfrm>
            <a:off x="4053840" y="2632472"/>
            <a:ext cx="0" cy="94549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98BED791-B83F-5503-DA02-C60B45BBBD62}"/>
              </a:ext>
            </a:extLst>
          </p:cNvPr>
          <p:cNvCxnSpPr>
            <a:cxnSpLocks/>
          </p:cNvCxnSpPr>
          <p:nvPr/>
        </p:nvCxnSpPr>
        <p:spPr>
          <a:xfrm>
            <a:off x="4053840" y="3924434"/>
            <a:ext cx="0" cy="94549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43F4930E-6E8C-3B02-518D-3BF5A93E1816}"/>
              </a:ext>
            </a:extLst>
          </p:cNvPr>
          <p:cNvCxnSpPr>
            <a:cxnSpLocks/>
          </p:cNvCxnSpPr>
          <p:nvPr/>
        </p:nvCxnSpPr>
        <p:spPr>
          <a:xfrm>
            <a:off x="4053840" y="5239256"/>
            <a:ext cx="15240" cy="1618744"/>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0DC02328-5BFB-C17A-CB93-7E2EDDB6A2AC}"/>
              </a:ext>
            </a:extLst>
          </p:cNvPr>
          <p:cNvCxnSpPr>
            <a:cxnSpLocks/>
          </p:cNvCxnSpPr>
          <p:nvPr/>
        </p:nvCxnSpPr>
        <p:spPr>
          <a:xfrm flipH="1">
            <a:off x="4373880" y="3779654"/>
            <a:ext cx="800100" cy="0"/>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DBB7DE96-F53C-F950-9CF2-56E0DE8E4E21}"/>
              </a:ext>
            </a:extLst>
          </p:cNvPr>
          <p:cNvCxnSpPr>
            <a:cxnSpLocks/>
          </p:cNvCxnSpPr>
          <p:nvPr/>
        </p:nvCxnSpPr>
        <p:spPr>
          <a:xfrm flipH="1">
            <a:off x="4366260" y="5054590"/>
            <a:ext cx="800100" cy="0"/>
          </a:xfrm>
          <a:prstGeom prst="line">
            <a:avLst/>
          </a:prstGeom>
        </p:spPr>
        <p:style>
          <a:lnRef idx="3">
            <a:schemeClr val="dk1"/>
          </a:lnRef>
          <a:fillRef idx="0">
            <a:schemeClr val="dk1"/>
          </a:fillRef>
          <a:effectRef idx="2">
            <a:schemeClr val="dk1"/>
          </a:effectRef>
          <a:fontRef idx="minor">
            <a:schemeClr val="tx1"/>
          </a:fontRef>
        </p:style>
      </p:cxnSp>
      <p:sp>
        <p:nvSpPr>
          <p:cNvPr id="30" name="Slide Number Placeholder 3">
            <a:extLst>
              <a:ext uri="{FF2B5EF4-FFF2-40B4-BE49-F238E27FC236}">
                <a16:creationId xmlns:a16="http://schemas.microsoft.com/office/drawing/2014/main" id="{CFB45AC5-2B66-5F9E-A181-7870BB418E70}"/>
              </a:ext>
            </a:extLst>
          </p:cNvPr>
          <p:cNvSpPr>
            <a:spLocks noGrp="1"/>
          </p:cNvSpPr>
          <p:nvPr>
            <p:ph type="sldNum" sz="quarter" idx="10"/>
          </p:nvPr>
        </p:nvSpPr>
        <p:spPr>
          <a:xfrm>
            <a:off x="10358437" y="457199"/>
            <a:ext cx="1067589" cy="471489"/>
          </a:xfrm>
        </p:spPr>
        <p:txBody>
          <a:bodyPr/>
          <a:lstStyle/>
          <a:p>
            <a:r>
              <a:rPr lang="en-US" sz="1800" b="1" dirty="0"/>
              <a:t>10</a:t>
            </a:r>
          </a:p>
        </p:txBody>
      </p:sp>
    </p:spTree>
    <p:extLst>
      <p:ext uri="{BB962C8B-B14F-4D97-AF65-F5344CB8AC3E}">
        <p14:creationId xmlns:p14="http://schemas.microsoft.com/office/powerpoint/2010/main" val="1131718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647700" y="571202"/>
            <a:ext cx="5448300" cy="675596"/>
          </a:xfrm>
        </p:spPr>
        <p:txBody>
          <a:bodyPr/>
          <a:lstStyle/>
          <a:p>
            <a:r>
              <a:rPr lang="en-US" dirty="0">
                <a:latin typeface="Arial Rounded MT Bold" panose="020F0704030504030204" pitchFamily="34" charset="0"/>
              </a:rPr>
              <a:t>Cluster Evaluation</a:t>
            </a:r>
          </a:p>
        </p:txBody>
      </p:sp>
      <p:pic>
        <p:nvPicPr>
          <p:cNvPr id="10" name="Picture 9">
            <a:extLst>
              <a:ext uri="{FF2B5EF4-FFF2-40B4-BE49-F238E27FC236}">
                <a16:creationId xmlns:a16="http://schemas.microsoft.com/office/drawing/2014/main" id="{47AA53C8-FED2-C57E-04FF-02D9E679CC6C}"/>
              </a:ext>
            </a:extLst>
          </p:cNvPr>
          <p:cNvPicPr>
            <a:picLocks noChangeAspect="1"/>
          </p:cNvPicPr>
          <p:nvPr/>
        </p:nvPicPr>
        <p:blipFill>
          <a:blip r:embed="rId3"/>
          <a:stretch>
            <a:fillRect/>
          </a:stretch>
        </p:blipFill>
        <p:spPr>
          <a:xfrm>
            <a:off x="6096000" y="3429000"/>
            <a:ext cx="4711942" cy="3314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E71EB5B8-A416-4D41-E69D-5B944EE17B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13" name="TextBox 12">
            <a:extLst>
              <a:ext uri="{FF2B5EF4-FFF2-40B4-BE49-F238E27FC236}">
                <a16:creationId xmlns:a16="http://schemas.microsoft.com/office/drawing/2014/main" id="{762F2325-A8D8-790B-95B5-5FE367CEAF87}"/>
              </a:ext>
            </a:extLst>
          </p:cNvPr>
          <p:cNvSpPr txBox="1"/>
          <p:nvPr/>
        </p:nvSpPr>
        <p:spPr>
          <a:xfrm>
            <a:off x="647700" y="1443841"/>
            <a:ext cx="4815840" cy="4339650"/>
          </a:xfrm>
          <a:prstGeom prst="rect">
            <a:avLst/>
          </a:prstGeom>
          <a:noFill/>
        </p:spPr>
        <p:txBody>
          <a:bodyPr wrap="square" rtlCol="0">
            <a:spAutoFit/>
          </a:bodyPr>
          <a:lstStyle/>
          <a:p>
            <a:pPr algn="ctr"/>
            <a:r>
              <a:rPr lang="en-US" sz="2000" b="1" dirty="0">
                <a:solidFill>
                  <a:schemeClr val="accent1">
                    <a:lumMod val="50000"/>
                  </a:schemeClr>
                </a:solidFill>
              </a:rPr>
              <a:t>Analyze Insights:</a:t>
            </a:r>
          </a:p>
          <a:p>
            <a:pPr algn="ctr"/>
            <a:endParaRPr lang="en-US" sz="1600" dirty="0"/>
          </a:p>
          <a:p>
            <a:pPr algn="ctr"/>
            <a:r>
              <a:rPr lang="en-US" sz="1600" b="1" dirty="0"/>
              <a:t>* Highest Silhouette Score at k=3 (~0.25)</a:t>
            </a:r>
            <a:endParaRPr lang="en-US" sz="1600" dirty="0"/>
          </a:p>
          <a:p>
            <a:pPr algn="ctr"/>
            <a:r>
              <a:rPr lang="en-US" sz="1600" dirty="0"/>
              <a:t>The best clustering solution appears at 3 clusters, since it gives the highest average silhouette score (better separation between clusters and cohesion within clusters).</a:t>
            </a:r>
          </a:p>
          <a:p>
            <a:pPr algn="ctr"/>
            <a:endParaRPr lang="en-US" sz="1600" b="1" dirty="0"/>
          </a:p>
          <a:p>
            <a:pPr algn="ctr"/>
            <a:r>
              <a:rPr lang="en-US" sz="1600" b="1" dirty="0"/>
              <a:t>* Scores drop significantly after k=3</a:t>
            </a:r>
            <a:endParaRPr lang="en-US" sz="1600" dirty="0"/>
          </a:p>
          <a:p>
            <a:pPr algn="ctr"/>
            <a:r>
              <a:rPr lang="en-US" sz="1600" dirty="0"/>
              <a:t>At k=4 and k=5, the silhouette score decreases, meaning clusters overlap more and aren’t well separated.</a:t>
            </a:r>
          </a:p>
          <a:p>
            <a:pPr algn="ctr"/>
            <a:endParaRPr lang="en-US" sz="1600" b="1" dirty="0"/>
          </a:p>
          <a:p>
            <a:pPr algn="ctr"/>
            <a:r>
              <a:rPr lang="en-US" sz="1600" b="1" dirty="0"/>
              <a:t>* Slight improvement for k=8–9, but not better than k=3</a:t>
            </a:r>
            <a:endParaRPr lang="en-US" sz="1600" dirty="0"/>
          </a:p>
          <a:p>
            <a:pPr algn="ctr"/>
            <a:r>
              <a:rPr lang="en-US" sz="1600" dirty="0"/>
              <a:t>While the silhouette score improves for larger clusters, it never surpasses the score for k=3.</a:t>
            </a:r>
          </a:p>
        </p:txBody>
      </p:sp>
      <p:sp>
        <p:nvSpPr>
          <p:cNvPr id="14" name="Slide Number Placeholder 3">
            <a:extLst>
              <a:ext uri="{FF2B5EF4-FFF2-40B4-BE49-F238E27FC236}">
                <a16:creationId xmlns:a16="http://schemas.microsoft.com/office/drawing/2014/main" id="{FE50C0BC-81A6-A9A9-8169-51DFFE999BEE}"/>
              </a:ext>
            </a:extLst>
          </p:cNvPr>
          <p:cNvSpPr>
            <a:spLocks noGrp="1"/>
          </p:cNvSpPr>
          <p:nvPr>
            <p:ph type="sldNum" sz="quarter" idx="10"/>
          </p:nvPr>
        </p:nvSpPr>
        <p:spPr>
          <a:xfrm>
            <a:off x="10358437" y="457199"/>
            <a:ext cx="1067589" cy="471489"/>
          </a:xfrm>
        </p:spPr>
        <p:txBody>
          <a:bodyPr/>
          <a:lstStyle/>
          <a:p>
            <a:r>
              <a:rPr lang="en-US" sz="1800" b="1" dirty="0"/>
              <a:t>11</a:t>
            </a:r>
          </a:p>
        </p:txBody>
      </p:sp>
    </p:spTree>
    <p:extLst>
      <p:ext uri="{BB962C8B-B14F-4D97-AF65-F5344CB8AC3E}">
        <p14:creationId xmlns:p14="http://schemas.microsoft.com/office/powerpoint/2010/main" val="4072101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85A6E-481F-168F-A27A-24CBFA0693E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9B978EF-EAFE-63C3-12F7-6F69F8C358A3}"/>
              </a:ext>
            </a:extLst>
          </p:cNvPr>
          <p:cNvPicPr>
            <a:picLocks noChangeAspect="1"/>
          </p:cNvPicPr>
          <p:nvPr/>
        </p:nvPicPr>
        <p:blipFill>
          <a:blip r:embed="rId3"/>
          <a:stretch>
            <a:fillRect/>
          </a:stretch>
        </p:blipFill>
        <p:spPr>
          <a:xfrm>
            <a:off x="4516319" y="2184559"/>
            <a:ext cx="7507826" cy="4000188"/>
          </a:xfrm>
          <a:prstGeom prst="rect">
            <a:avLst/>
          </a:prstGeom>
        </p:spPr>
      </p:pic>
      <p:sp>
        <p:nvSpPr>
          <p:cNvPr id="3" name="Title 2">
            <a:extLst>
              <a:ext uri="{FF2B5EF4-FFF2-40B4-BE49-F238E27FC236}">
                <a16:creationId xmlns:a16="http://schemas.microsoft.com/office/drawing/2014/main" id="{8A7760C1-350D-83CD-10C2-D01BBD23AAB3}"/>
              </a:ext>
            </a:extLst>
          </p:cNvPr>
          <p:cNvSpPr>
            <a:spLocks noGrp="1"/>
          </p:cNvSpPr>
          <p:nvPr>
            <p:ph type="title"/>
          </p:nvPr>
        </p:nvSpPr>
        <p:spPr>
          <a:xfrm>
            <a:off x="647700" y="571202"/>
            <a:ext cx="5448300" cy="675596"/>
          </a:xfrm>
        </p:spPr>
        <p:txBody>
          <a:bodyPr/>
          <a:lstStyle/>
          <a:p>
            <a:r>
              <a:rPr lang="en-US" dirty="0">
                <a:latin typeface="Arial Rounded MT Bold" panose="020F0704030504030204" pitchFamily="34" charset="0"/>
              </a:rPr>
              <a:t>Cluster Evaluation</a:t>
            </a:r>
          </a:p>
        </p:txBody>
      </p:sp>
      <p:pic>
        <p:nvPicPr>
          <p:cNvPr id="5" name="Picture 4">
            <a:extLst>
              <a:ext uri="{FF2B5EF4-FFF2-40B4-BE49-F238E27FC236}">
                <a16:creationId xmlns:a16="http://schemas.microsoft.com/office/drawing/2014/main" id="{177D157E-6675-1F80-2047-3FDCFCC1D5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14" name="Slide Number Placeholder 3">
            <a:extLst>
              <a:ext uri="{FF2B5EF4-FFF2-40B4-BE49-F238E27FC236}">
                <a16:creationId xmlns:a16="http://schemas.microsoft.com/office/drawing/2014/main" id="{BC9A9DBB-7B59-2790-CBE0-8F9CF6042790}"/>
              </a:ext>
            </a:extLst>
          </p:cNvPr>
          <p:cNvSpPr>
            <a:spLocks noGrp="1"/>
          </p:cNvSpPr>
          <p:nvPr>
            <p:ph type="sldNum" sz="quarter" idx="10"/>
          </p:nvPr>
        </p:nvSpPr>
        <p:spPr>
          <a:xfrm>
            <a:off x="10358437" y="457199"/>
            <a:ext cx="1067589" cy="471489"/>
          </a:xfrm>
        </p:spPr>
        <p:txBody>
          <a:bodyPr/>
          <a:lstStyle/>
          <a:p>
            <a:r>
              <a:rPr lang="en-US" sz="1800" b="1" dirty="0"/>
              <a:t>11</a:t>
            </a:r>
          </a:p>
        </p:txBody>
      </p:sp>
      <p:sp>
        <p:nvSpPr>
          <p:cNvPr id="4" name="TextBox 3">
            <a:extLst>
              <a:ext uri="{FF2B5EF4-FFF2-40B4-BE49-F238E27FC236}">
                <a16:creationId xmlns:a16="http://schemas.microsoft.com/office/drawing/2014/main" id="{8D0F5272-CCD6-90C8-7683-F77AD5FC0940}"/>
              </a:ext>
            </a:extLst>
          </p:cNvPr>
          <p:cNvSpPr txBox="1"/>
          <p:nvPr/>
        </p:nvSpPr>
        <p:spPr>
          <a:xfrm>
            <a:off x="647700" y="1394460"/>
            <a:ext cx="3947160" cy="3970318"/>
          </a:xfrm>
          <a:prstGeom prst="rect">
            <a:avLst/>
          </a:prstGeom>
          <a:noFill/>
        </p:spPr>
        <p:txBody>
          <a:bodyPr wrap="square" rtlCol="0">
            <a:spAutoFit/>
          </a:bodyPr>
          <a:lstStyle/>
          <a:p>
            <a:pPr algn="ctr"/>
            <a:r>
              <a:rPr lang="en-IN" sz="2000" b="1" dirty="0">
                <a:solidFill>
                  <a:schemeClr val="accent1">
                    <a:lumMod val="50000"/>
                  </a:schemeClr>
                </a:solidFill>
              </a:rPr>
              <a:t>K-Means Clustering</a:t>
            </a:r>
            <a:r>
              <a:rPr lang="en-US" sz="2000" b="1" dirty="0">
                <a:solidFill>
                  <a:schemeClr val="accent1">
                    <a:lumMod val="50000"/>
                  </a:schemeClr>
                </a:solidFill>
              </a:rPr>
              <a:t>:</a:t>
            </a:r>
          </a:p>
          <a:p>
            <a:pPr algn="ctr"/>
            <a:endParaRPr lang="en-US" sz="2000" b="1" dirty="0">
              <a:solidFill>
                <a:schemeClr val="accent1">
                  <a:lumMod val="50000"/>
                </a:schemeClr>
              </a:solidFill>
            </a:endParaRPr>
          </a:p>
          <a:p>
            <a:r>
              <a:rPr lang="en-US" dirty="0">
                <a:solidFill>
                  <a:schemeClr val="accent2"/>
                </a:solidFill>
              </a:rPr>
              <a:t>Inferences:</a:t>
            </a:r>
          </a:p>
          <a:p>
            <a:endParaRPr lang="en-US" dirty="0">
              <a:solidFill>
                <a:schemeClr val="accent2"/>
              </a:solidFill>
            </a:endParaRPr>
          </a:p>
          <a:p>
            <a:r>
              <a:rPr lang="en-US" sz="1600" dirty="0"/>
              <a:t>Cluster 0 = Low spend, low balance users (safe customers).</a:t>
            </a:r>
          </a:p>
          <a:p>
            <a:endParaRPr lang="en-US" sz="1600" dirty="0"/>
          </a:p>
          <a:p>
            <a:r>
              <a:rPr lang="en-US" sz="1600" dirty="0"/>
              <a:t>Cluster 1 = Heavy one-off spenders, pay in full.</a:t>
            </a:r>
          </a:p>
          <a:p>
            <a:endParaRPr lang="en-US" sz="1600" dirty="0"/>
          </a:p>
          <a:p>
            <a:r>
              <a:rPr lang="en-US" sz="1600" dirty="0"/>
              <a:t>Cluster 2 = Cash-advance reliant, risky customers.</a:t>
            </a:r>
          </a:p>
          <a:p>
            <a:endParaRPr lang="en-US" sz="1600" dirty="0"/>
          </a:p>
          <a:p>
            <a:r>
              <a:rPr lang="en-US" sz="1600" dirty="0"/>
              <a:t>Cluster 3 = High limit, high spending, high repayment customers (VIPs).</a:t>
            </a:r>
          </a:p>
        </p:txBody>
      </p:sp>
    </p:spTree>
    <p:extLst>
      <p:ext uri="{BB962C8B-B14F-4D97-AF65-F5344CB8AC3E}">
        <p14:creationId xmlns:p14="http://schemas.microsoft.com/office/powerpoint/2010/main" val="2535726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CF45-2E8E-49AC-8E84-A1160A0F3FE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C32846A-5445-FFCE-08AC-6DD0F1077686}"/>
              </a:ext>
            </a:extLst>
          </p:cNvPr>
          <p:cNvPicPr>
            <a:picLocks noChangeAspect="1"/>
          </p:cNvPicPr>
          <p:nvPr/>
        </p:nvPicPr>
        <p:blipFill>
          <a:blip r:embed="rId3"/>
          <a:stretch>
            <a:fillRect/>
          </a:stretch>
        </p:blipFill>
        <p:spPr>
          <a:xfrm>
            <a:off x="7563409" y="68892"/>
            <a:ext cx="4514291" cy="34695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2">
            <a:extLst>
              <a:ext uri="{FF2B5EF4-FFF2-40B4-BE49-F238E27FC236}">
                <a16:creationId xmlns:a16="http://schemas.microsoft.com/office/drawing/2014/main" id="{1EC3B56C-BCE4-3502-A1AD-FD49CCCD70B0}"/>
              </a:ext>
            </a:extLst>
          </p:cNvPr>
          <p:cNvSpPr>
            <a:spLocks noGrp="1"/>
          </p:cNvSpPr>
          <p:nvPr>
            <p:ph type="title"/>
          </p:nvPr>
        </p:nvSpPr>
        <p:spPr>
          <a:xfrm>
            <a:off x="647700" y="540722"/>
            <a:ext cx="5448300" cy="675596"/>
          </a:xfrm>
        </p:spPr>
        <p:txBody>
          <a:bodyPr/>
          <a:lstStyle/>
          <a:p>
            <a:r>
              <a:rPr lang="en-US" dirty="0">
                <a:latin typeface="Arial Rounded MT Bold" panose="020F0704030504030204" pitchFamily="34" charset="0"/>
              </a:rPr>
              <a:t>Cluster Evaluation</a:t>
            </a:r>
          </a:p>
        </p:txBody>
      </p:sp>
      <p:pic>
        <p:nvPicPr>
          <p:cNvPr id="5" name="Picture 4">
            <a:extLst>
              <a:ext uri="{FF2B5EF4-FFF2-40B4-BE49-F238E27FC236}">
                <a16:creationId xmlns:a16="http://schemas.microsoft.com/office/drawing/2014/main" id="{93D6A4E4-AA78-39FB-1F1E-65216AB60A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14" name="Slide Number Placeholder 3">
            <a:extLst>
              <a:ext uri="{FF2B5EF4-FFF2-40B4-BE49-F238E27FC236}">
                <a16:creationId xmlns:a16="http://schemas.microsoft.com/office/drawing/2014/main" id="{08ADCAE6-27F5-5AD0-55B8-DA3D1963D71B}"/>
              </a:ext>
            </a:extLst>
          </p:cNvPr>
          <p:cNvSpPr>
            <a:spLocks noGrp="1"/>
          </p:cNvSpPr>
          <p:nvPr>
            <p:ph type="sldNum" sz="quarter" idx="10"/>
          </p:nvPr>
        </p:nvSpPr>
        <p:spPr>
          <a:xfrm>
            <a:off x="10358437" y="457199"/>
            <a:ext cx="1067589" cy="471489"/>
          </a:xfrm>
        </p:spPr>
        <p:txBody>
          <a:bodyPr/>
          <a:lstStyle/>
          <a:p>
            <a:r>
              <a:rPr lang="en-US" sz="1800" b="1" dirty="0"/>
              <a:t>11</a:t>
            </a:r>
          </a:p>
        </p:txBody>
      </p:sp>
      <p:sp>
        <p:nvSpPr>
          <p:cNvPr id="4" name="TextBox 3">
            <a:extLst>
              <a:ext uri="{FF2B5EF4-FFF2-40B4-BE49-F238E27FC236}">
                <a16:creationId xmlns:a16="http://schemas.microsoft.com/office/drawing/2014/main" id="{AE62D64A-027B-478A-E9A7-983A083D8337}"/>
              </a:ext>
            </a:extLst>
          </p:cNvPr>
          <p:cNvSpPr txBox="1"/>
          <p:nvPr/>
        </p:nvSpPr>
        <p:spPr>
          <a:xfrm>
            <a:off x="647700" y="1193458"/>
            <a:ext cx="11430000" cy="5355312"/>
          </a:xfrm>
          <a:prstGeom prst="rect">
            <a:avLst/>
          </a:prstGeom>
          <a:noFill/>
        </p:spPr>
        <p:txBody>
          <a:bodyPr wrap="square" rtlCol="0">
            <a:spAutoFit/>
          </a:bodyPr>
          <a:lstStyle/>
          <a:p>
            <a:pPr algn="ctr"/>
            <a:r>
              <a:rPr lang="en-IN" sz="2000" b="1" dirty="0">
                <a:solidFill>
                  <a:schemeClr val="accent1">
                    <a:lumMod val="50000"/>
                  </a:schemeClr>
                </a:solidFill>
              </a:rPr>
              <a:t>T-SNE Clustering</a:t>
            </a:r>
            <a:r>
              <a:rPr lang="en-US" sz="2000" b="1" dirty="0">
                <a:solidFill>
                  <a:schemeClr val="accent1">
                    <a:lumMod val="50000"/>
                  </a:schemeClr>
                </a:solidFill>
              </a:rPr>
              <a:t>:</a:t>
            </a:r>
          </a:p>
          <a:p>
            <a:pPr algn="ctr"/>
            <a:endParaRPr lang="en-US" sz="2000" b="1" dirty="0">
              <a:solidFill>
                <a:schemeClr val="accent1">
                  <a:lumMod val="50000"/>
                </a:schemeClr>
              </a:solidFill>
            </a:endParaRPr>
          </a:p>
          <a:p>
            <a:r>
              <a:rPr lang="en-US" dirty="0">
                <a:solidFill>
                  <a:schemeClr val="accent2"/>
                </a:solidFill>
              </a:rPr>
              <a:t>Inferences:</a:t>
            </a:r>
          </a:p>
          <a:p>
            <a:endParaRPr lang="en-US" dirty="0">
              <a:solidFill>
                <a:schemeClr val="accent2"/>
              </a:solidFill>
            </a:endParaRPr>
          </a:p>
          <a:p>
            <a:r>
              <a:rPr lang="en-US" sz="1400" b="1" dirty="0"/>
              <a:t>Observations from the plot</a:t>
            </a:r>
          </a:p>
          <a:p>
            <a:r>
              <a:rPr lang="en-US" sz="1400" b="1" dirty="0"/>
              <a:t>Distinct Segments</a:t>
            </a:r>
            <a:endParaRPr lang="en-US" sz="1400" dirty="0"/>
          </a:p>
          <a:p>
            <a:pPr lvl="1"/>
            <a:r>
              <a:rPr lang="en-US" sz="1400" dirty="0"/>
              <a:t>Four clusters are clearly separated (blue = 0, orange = 1, green = 2, red = 3).</a:t>
            </a:r>
          </a:p>
          <a:p>
            <a:pPr lvl="1"/>
            <a:r>
              <a:rPr lang="en-US" sz="1400" dirty="0"/>
              <a:t>t-SNE reduced high-dimensional data into 2D, and we can see good separation, meaning the clustering is capturing meaningful differences between customers.</a:t>
            </a:r>
          </a:p>
          <a:p>
            <a:r>
              <a:rPr lang="en-US" sz="1400" b="1" dirty="0"/>
              <a:t>Cluster Sizes</a:t>
            </a:r>
            <a:endParaRPr lang="en-US" sz="1400" dirty="0"/>
          </a:p>
          <a:p>
            <a:pPr lvl="1"/>
            <a:r>
              <a:rPr lang="en-US" sz="1400" dirty="0"/>
              <a:t>Cluster 2 (green) is the largest segment — a big proportion of customers share similar characteristics.</a:t>
            </a:r>
          </a:p>
          <a:p>
            <a:pPr lvl="1"/>
            <a:r>
              <a:rPr lang="en-US" sz="1400" dirty="0"/>
              <a:t>Cluster 0 (blue) is also large, possibly the second-biggest group.</a:t>
            </a:r>
          </a:p>
          <a:p>
            <a:pPr lvl="1"/>
            <a:r>
              <a:rPr lang="en-US" sz="1400" dirty="0"/>
              <a:t>Cluster 1 (orange) and Cluster 3 (red) are smaller but still meaningful.</a:t>
            </a:r>
          </a:p>
          <a:p>
            <a:pPr lvl="1"/>
            <a:r>
              <a:rPr lang="en-US" sz="1400" dirty="0"/>
              <a:t>Smaller clusters may represent </a:t>
            </a:r>
            <a:r>
              <a:rPr lang="en-US" sz="1400" b="1" dirty="0"/>
              <a:t>niche but valuable customer groups</a:t>
            </a:r>
            <a:r>
              <a:rPr lang="en-US" sz="1400" dirty="0"/>
              <a:t> (e.g., premium buyers).</a:t>
            </a:r>
          </a:p>
          <a:p>
            <a:r>
              <a:rPr lang="en-US" sz="1400" b="1" dirty="0"/>
              <a:t>Cluster Proximity</a:t>
            </a:r>
            <a:endParaRPr lang="en-US" sz="1400" dirty="0"/>
          </a:p>
          <a:p>
            <a:pPr lvl="1"/>
            <a:r>
              <a:rPr lang="en-US" sz="1400" dirty="0"/>
              <a:t>Clusters 0 (blue) and 3 (red) are closer together → customers in these groups may have overlapping behavior (maybe mid-value vs high-value).</a:t>
            </a:r>
          </a:p>
          <a:p>
            <a:pPr lvl="1"/>
            <a:r>
              <a:rPr lang="en-US" sz="1400" dirty="0"/>
              <a:t>Cluster 2 (green) spreads widely → possibly very diverse customers grouped together.</a:t>
            </a:r>
          </a:p>
          <a:p>
            <a:pPr lvl="1"/>
            <a:r>
              <a:rPr lang="en-US" sz="1400" dirty="0"/>
              <a:t>Cluster 1 (orange) is more compact → these customers are more homogeneous (share similar traits).</a:t>
            </a:r>
          </a:p>
          <a:p>
            <a:r>
              <a:rPr lang="en-US" sz="1400" b="1" dirty="0"/>
              <a:t>Business Implications</a:t>
            </a:r>
            <a:endParaRPr lang="en-US" sz="1400" dirty="0"/>
          </a:p>
          <a:p>
            <a:pPr lvl="1"/>
            <a:r>
              <a:rPr lang="en-US" sz="1400" b="1" dirty="0"/>
              <a:t>Cluster 2 (Green):</a:t>
            </a:r>
            <a:r>
              <a:rPr lang="en-US" sz="1400" dirty="0"/>
              <a:t> Mass-market segment, likely price-sensitive, large volume.</a:t>
            </a:r>
          </a:p>
          <a:p>
            <a:pPr lvl="1"/>
            <a:r>
              <a:rPr lang="en-US" sz="1400" b="1" dirty="0"/>
              <a:t>Cluster 0 (Blue):</a:t>
            </a:r>
            <a:r>
              <a:rPr lang="en-US" sz="1400" dirty="0"/>
              <a:t> Strongly differentiated group, potential loyal customers.</a:t>
            </a:r>
          </a:p>
          <a:p>
            <a:pPr lvl="1"/>
            <a:r>
              <a:rPr lang="en-US" sz="1400" b="1" dirty="0"/>
              <a:t>Cluster 3 (Red):</a:t>
            </a:r>
            <a:r>
              <a:rPr lang="en-US" sz="1400" dirty="0"/>
              <a:t> Smaller, but could be high-value or premium customers.</a:t>
            </a:r>
          </a:p>
          <a:p>
            <a:pPr lvl="1"/>
            <a:r>
              <a:rPr lang="en-US" sz="1400" b="1" dirty="0"/>
              <a:t>Cluster 1 (Orange):</a:t>
            </a:r>
            <a:r>
              <a:rPr lang="en-US" sz="1400" dirty="0"/>
              <a:t> Tight-knit niche — good for targeted campaigns.</a:t>
            </a:r>
          </a:p>
        </p:txBody>
      </p:sp>
    </p:spTree>
    <p:extLst>
      <p:ext uri="{BB962C8B-B14F-4D97-AF65-F5344CB8AC3E}">
        <p14:creationId xmlns:p14="http://schemas.microsoft.com/office/powerpoint/2010/main" val="2519619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63EC9-1ACE-5F37-354E-1A09271EB2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0CA7FF-8B6D-DD49-5600-F0ED46A862B1}"/>
              </a:ext>
            </a:extLst>
          </p:cNvPr>
          <p:cNvSpPr>
            <a:spLocks noGrp="1"/>
          </p:cNvSpPr>
          <p:nvPr>
            <p:ph type="title"/>
          </p:nvPr>
        </p:nvSpPr>
        <p:spPr>
          <a:xfrm>
            <a:off x="647700" y="571202"/>
            <a:ext cx="5448300" cy="675596"/>
          </a:xfrm>
        </p:spPr>
        <p:txBody>
          <a:bodyPr/>
          <a:lstStyle/>
          <a:p>
            <a:r>
              <a:rPr lang="en-US" dirty="0">
                <a:latin typeface="Arial Rounded MT Bold" panose="020F0704030504030204" pitchFamily="34" charset="0"/>
              </a:rPr>
              <a:t>Cluster Evaluation</a:t>
            </a:r>
          </a:p>
        </p:txBody>
      </p:sp>
      <p:pic>
        <p:nvPicPr>
          <p:cNvPr id="5" name="Picture 4">
            <a:extLst>
              <a:ext uri="{FF2B5EF4-FFF2-40B4-BE49-F238E27FC236}">
                <a16:creationId xmlns:a16="http://schemas.microsoft.com/office/drawing/2014/main" id="{B167A51C-3279-065C-6382-11699FCB7F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14" name="Slide Number Placeholder 3">
            <a:extLst>
              <a:ext uri="{FF2B5EF4-FFF2-40B4-BE49-F238E27FC236}">
                <a16:creationId xmlns:a16="http://schemas.microsoft.com/office/drawing/2014/main" id="{246450EC-F363-D8E7-0B00-788B89C4B431}"/>
              </a:ext>
            </a:extLst>
          </p:cNvPr>
          <p:cNvSpPr>
            <a:spLocks noGrp="1"/>
          </p:cNvSpPr>
          <p:nvPr>
            <p:ph type="sldNum" sz="quarter" idx="10"/>
          </p:nvPr>
        </p:nvSpPr>
        <p:spPr>
          <a:xfrm>
            <a:off x="10358437" y="457199"/>
            <a:ext cx="1067589" cy="471489"/>
          </a:xfrm>
        </p:spPr>
        <p:txBody>
          <a:bodyPr/>
          <a:lstStyle/>
          <a:p>
            <a:r>
              <a:rPr lang="en-US" sz="1800" b="1" dirty="0"/>
              <a:t>11</a:t>
            </a:r>
          </a:p>
        </p:txBody>
      </p:sp>
      <p:sp>
        <p:nvSpPr>
          <p:cNvPr id="4" name="TextBox 3">
            <a:extLst>
              <a:ext uri="{FF2B5EF4-FFF2-40B4-BE49-F238E27FC236}">
                <a16:creationId xmlns:a16="http://schemas.microsoft.com/office/drawing/2014/main" id="{A683768C-D420-449A-C094-427AA8A33E30}"/>
              </a:ext>
            </a:extLst>
          </p:cNvPr>
          <p:cNvSpPr txBox="1"/>
          <p:nvPr/>
        </p:nvSpPr>
        <p:spPr>
          <a:xfrm>
            <a:off x="891540" y="1865881"/>
            <a:ext cx="10778326" cy="1200329"/>
          </a:xfrm>
          <a:prstGeom prst="rect">
            <a:avLst/>
          </a:prstGeom>
          <a:noFill/>
        </p:spPr>
        <p:txBody>
          <a:bodyPr wrap="square" rtlCol="0">
            <a:spAutoFit/>
          </a:bodyPr>
          <a:lstStyle/>
          <a:p>
            <a:pPr algn="ctr"/>
            <a:r>
              <a:rPr lang="en-IN" sz="2000" b="1" dirty="0">
                <a:solidFill>
                  <a:schemeClr val="accent1">
                    <a:lumMod val="50000"/>
                  </a:schemeClr>
                </a:solidFill>
              </a:rPr>
              <a:t>DBSCAN</a:t>
            </a:r>
            <a:r>
              <a:rPr lang="en-US" sz="2000" b="1" dirty="0">
                <a:solidFill>
                  <a:schemeClr val="accent1">
                    <a:lumMod val="50000"/>
                  </a:schemeClr>
                </a:solidFill>
              </a:rPr>
              <a:t>:</a:t>
            </a:r>
          </a:p>
          <a:p>
            <a:pPr algn="ctr"/>
            <a:endParaRPr lang="en-US" sz="2000" b="1" dirty="0">
              <a:solidFill>
                <a:schemeClr val="accent1">
                  <a:lumMod val="50000"/>
                </a:schemeClr>
              </a:solidFill>
            </a:endParaRPr>
          </a:p>
          <a:p>
            <a:r>
              <a:rPr lang="en-US" sz="1600" dirty="0"/>
              <a:t>The main difference: DBSCAN may find fewer, more natural clusters and identify outlier customers who don’t fit into any segment (important for fraud/risk detection).</a:t>
            </a:r>
            <a:endParaRPr lang="en-US" sz="1600" dirty="0">
              <a:solidFill>
                <a:schemeClr val="accent2"/>
              </a:solidFill>
            </a:endParaRPr>
          </a:p>
        </p:txBody>
      </p:sp>
      <p:pic>
        <p:nvPicPr>
          <p:cNvPr id="7" name="Picture 6">
            <a:extLst>
              <a:ext uri="{FF2B5EF4-FFF2-40B4-BE49-F238E27FC236}">
                <a16:creationId xmlns:a16="http://schemas.microsoft.com/office/drawing/2014/main" id="{F7A9D5F5-8CEB-1E78-C12E-E2624DFF5941}"/>
              </a:ext>
            </a:extLst>
          </p:cNvPr>
          <p:cNvPicPr>
            <a:picLocks noChangeAspect="1"/>
          </p:cNvPicPr>
          <p:nvPr/>
        </p:nvPicPr>
        <p:blipFill>
          <a:blip r:embed="rId4"/>
          <a:stretch>
            <a:fillRect/>
          </a:stretch>
        </p:blipFill>
        <p:spPr>
          <a:xfrm>
            <a:off x="1518679" y="3429000"/>
            <a:ext cx="4341101" cy="2712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93BD191-8673-EF47-017D-5F49A469F8A3}"/>
              </a:ext>
            </a:extLst>
          </p:cNvPr>
          <p:cNvPicPr>
            <a:picLocks noChangeAspect="1"/>
          </p:cNvPicPr>
          <p:nvPr/>
        </p:nvPicPr>
        <p:blipFill>
          <a:blip r:embed="rId5"/>
          <a:stretch>
            <a:fillRect/>
          </a:stretch>
        </p:blipFill>
        <p:spPr>
          <a:xfrm>
            <a:off x="6456136" y="3429000"/>
            <a:ext cx="4644542" cy="2712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7848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2466921" y="611602"/>
            <a:ext cx="7258157" cy="605071"/>
          </a:xfrm>
        </p:spPr>
        <p:txBody>
          <a:bodyPr/>
          <a:lstStyle/>
          <a:p>
            <a:r>
              <a:rPr lang="en-US" dirty="0">
                <a:latin typeface="Arial Rounded MT Bold" panose="020F0704030504030204" pitchFamily="34" charset="0"/>
              </a:rPr>
              <a:t>Applications and benefits</a:t>
            </a: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993341" y="1504658"/>
            <a:ext cx="10205318" cy="4539761"/>
          </a:xfrm>
        </p:spPr>
        <p:txBody>
          <a:bodyPr/>
          <a:lstStyle/>
          <a:p>
            <a:pPr algn="ctr"/>
            <a:r>
              <a:rPr lang="en-US" b="1" dirty="0">
                <a:solidFill>
                  <a:schemeClr val="accent2"/>
                </a:solidFill>
              </a:rPr>
              <a:t>Targeted Marketing:</a:t>
            </a:r>
          </a:p>
          <a:p>
            <a:r>
              <a:rPr lang="en-US" sz="1600" dirty="0">
                <a:solidFill>
                  <a:schemeClr val="tx1"/>
                </a:solidFill>
              </a:rPr>
              <a:t>Enables personalized marketing strategies for different customer segments, leading to higher engagement and conversion rates.</a:t>
            </a:r>
          </a:p>
          <a:p>
            <a:pPr algn="ctr"/>
            <a:r>
              <a:rPr lang="en-US" b="1" dirty="0">
                <a:solidFill>
                  <a:schemeClr val="accent2"/>
                </a:solidFill>
              </a:rPr>
              <a:t>Risk Management:</a:t>
            </a:r>
          </a:p>
          <a:p>
            <a:r>
              <a:rPr lang="en-US" sz="1600" dirty="0">
                <a:solidFill>
                  <a:schemeClr val="tx1"/>
                </a:solidFill>
              </a:rPr>
              <a:t>Identifies high-risk customer segments for proactive credit monitoring and risk mitigation, reducing potential defaults.</a:t>
            </a:r>
          </a:p>
          <a:p>
            <a:pPr algn="ctr"/>
            <a:r>
              <a:rPr lang="en-US" b="1" dirty="0">
                <a:solidFill>
                  <a:schemeClr val="accent2"/>
                </a:solidFill>
              </a:rPr>
              <a:t>Customer Retention:</a:t>
            </a:r>
          </a:p>
          <a:p>
            <a:r>
              <a:rPr lang="en-US" sz="1600" dirty="0">
                <a:solidFill>
                  <a:schemeClr val="tx1"/>
                </a:solidFill>
              </a:rPr>
              <a:t>Offers insights to develop loyalty programs and personalized rewards, increasing customer satisfaction and retention.</a:t>
            </a:r>
          </a:p>
          <a:p>
            <a:pPr algn="ctr"/>
            <a:r>
              <a:rPr lang="en-US" b="1" dirty="0">
                <a:solidFill>
                  <a:schemeClr val="accent2"/>
                </a:solidFill>
              </a:rPr>
              <a:t>Product Development:</a:t>
            </a:r>
          </a:p>
          <a:p>
            <a:r>
              <a:rPr lang="en-US" sz="1600" dirty="0">
                <a:solidFill>
                  <a:schemeClr val="tx1"/>
                </a:solidFill>
              </a:rPr>
              <a:t>Supports data-driven decisions for designing credit card product and services tailored to specific customer needs.</a:t>
            </a:r>
          </a:p>
          <a:p>
            <a:pPr algn="ctr"/>
            <a:r>
              <a:rPr lang="en-US" b="1" dirty="0">
                <a:solidFill>
                  <a:schemeClr val="accent2"/>
                </a:solidFill>
              </a:rPr>
              <a:t>Operational Efficiency:</a:t>
            </a:r>
          </a:p>
          <a:p>
            <a:r>
              <a:rPr lang="en-US" sz="1600" dirty="0">
                <a:solidFill>
                  <a:schemeClr val="tx1"/>
                </a:solidFill>
              </a:rPr>
              <a:t>Streamlines resources by focusing on high-value or high-risk segments, optimizing resource allocation.</a:t>
            </a:r>
          </a:p>
        </p:txBody>
      </p:sp>
      <p:pic>
        <p:nvPicPr>
          <p:cNvPr id="3" name="Picture 2">
            <a:extLst>
              <a:ext uri="{FF2B5EF4-FFF2-40B4-BE49-F238E27FC236}">
                <a16:creationId xmlns:a16="http://schemas.microsoft.com/office/drawing/2014/main" id="{CAEEC252-DA8B-CA2D-E30B-5114B6CA0C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9" name="Slide Number Placeholder 3">
            <a:extLst>
              <a:ext uri="{FF2B5EF4-FFF2-40B4-BE49-F238E27FC236}">
                <a16:creationId xmlns:a16="http://schemas.microsoft.com/office/drawing/2014/main" id="{5DF8A2DD-2F09-E592-E41E-B34D3A6B5A2C}"/>
              </a:ext>
            </a:extLst>
          </p:cNvPr>
          <p:cNvSpPr>
            <a:spLocks noGrp="1"/>
          </p:cNvSpPr>
          <p:nvPr>
            <p:ph type="sldNum" sz="quarter" idx="10"/>
          </p:nvPr>
        </p:nvSpPr>
        <p:spPr>
          <a:xfrm>
            <a:off x="10358437" y="457199"/>
            <a:ext cx="1067589" cy="471489"/>
          </a:xfrm>
        </p:spPr>
        <p:txBody>
          <a:bodyPr/>
          <a:lstStyle/>
          <a:p>
            <a:r>
              <a:rPr lang="en-US" sz="1800" b="1" dirty="0"/>
              <a:t>12</a:t>
            </a:r>
          </a:p>
        </p:txBody>
      </p:sp>
    </p:spTree>
    <p:extLst>
      <p:ext uri="{BB962C8B-B14F-4D97-AF65-F5344CB8AC3E}">
        <p14:creationId xmlns:p14="http://schemas.microsoft.com/office/powerpoint/2010/main" val="396999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A9D372F-86AD-3EA0-AF3C-DFFAE70A75D0}"/>
              </a:ext>
            </a:extLst>
          </p:cNvPr>
          <p:cNvPicPr>
            <a:picLocks noChangeAspect="1"/>
          </p:cNvPicPr>
          <p:nvPr/>
        </p:nvPicPr>
        <p:blipFill>
          <a:blip r:embed="rId3"/>
          <a:stretch>
            <a:fillRect/>
          </a:stretch>
        </p:blipFill>
        <p:spPr>
          <a:xfrm>
            <a:off x="7149524" y="4397855"/>
            <a:ext cx="4111689" cy="217820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639774" y="802887"/>
            <a:ext cx="3456334" cy="663799"/>
          </a:xfrm>
        </p:spPr>
        <p:txBody>
          <a:bodyPr/>
          <a:lstStyle/>
          <a:p>
            <a:r>
              <a:rPr lang="en-US" dirty="0">
                <a:latin typeface="Arial Rounded MT Bold" panose="020F0704030504030204" pitchFamily="34" charset="0"/>
              </a:rPr>
              <a:t>Conclusion</a:t>
            </a:r>
          </a:p>
        </p:txBody>
      </p:sp>
      <p:pic>
        <p:nvPicPr>
          <p:cNvPr id="4" name="Picture 3">
            <a:extLst>
              <a:ext uri="{FF2B5EF4-FFF2-40B4-BE49-F238E27FC236}">
                <a16:creationId xmlns:a16="http://schemas.microsoft.com/office/drawing/2014/main" id="{74B9B8EB-1341-A194-87F0-578FFDE461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5" name="Slide Number Placeholder 3">
            <a:extLst>
              <a:ext uri="{FF2B5EF4-FFF2-40B4-BE49-F238E27FC236}">
                <a16:creationId xmlns:a16="http://schemas.microsoft.com/office/drawing/2014/main" id="{A362AD9D-223F-A59D-D39E-81FC4FA7E8EC}"/>
              </a:ext>
            </a:extLst>
          </p:cNvPr>
          <p:cNvSpPr>
            <a:spLocks noGrp="1"/>
          </p:cNvSpPr>
          <p:nvPr>
            <p:ph type="sldNum" sz="quarter" idx="10"/>
          </p:nvPr>
        </p:nvSpPr>
        <p:spPr>
          <a:xfrm>
            <a:off x="10358437" y="457199"/>
            <a:ext cx="1067589" cy="471489"/>
          </a:xfrm>
        </p:spPr>
        <p:txBody>
          <a:bodyPr/>
          <a:lstStyle/>
          <a:p>
            <a:r>
              <a:rPr lang="en-US" sz="1800" b="1" dirty="0"/>
              <a:t>13</a:t>
            </a:r>
          </a:p>
        </p:txBody>
      </p:sp>
      <p:pic>
        <p:nvPicPr>
          <p:cNvPr id="11" name="Picture 10">
            <a:extLst>
              <a:ext uri="{FF2B5EF4-FFF2-40B4-BE49-F238E27FC236}">
                <a16:creationId xmlns:a16="http://schemas.microsoft.com/office/drawing/2014/main" id="{97FC3F44-7AB6-E21F-87C6-852D99649AD6}"/>
              </a:ext>
            </a:extLst>
          </p:cNvPr>
          <p:cNvPicPr>
            <a:picLocks noChangeAspect="1"/>
          </p:cNvPicPr>
          <p:nvPr/>
        </p:nvPicPr>
        <p:blipFill>
          <a:blip r:embed="rId5"/>
          <a:stretch>
            <a:fillRect/>
          </a:stretch>
        </p:blipFill>
        <p:spPr>
          <a:xfrm>
            <a:off x="6096000" y="1942997"/>
            <a:ext cx="4111690" cy="207292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E17237FF-210E-0F78-37CB-118F88F589A0}"/>
              </a:ext>
            </a:extLst>
          </p:cNvPr>
          <p:cNvSpPr txBox="1"/>
          <p:nvPr/>
        </p:nvSpPr>
        <p:spPr>
          <a:xfrm>
            <a:off x="4012161" y="1466686"/>
            <a:ext cx="4724400" cy="400110"/>
          </a:xfrm>
          <a:prstGeom prst="rect">
            <a:avLst/>
          </a:prstGeom>
          <a:noFill/>
        </p:spPr>
        <p:txBody>
          <a:bodyPr wrap="square" rtlCol="0">
            <a:spAutoFit/>
          </a:bodyPr>
          <a:lstStyle/>
          <a:p>
            <a:pPr algn="ctr"/>
            <a:r>
              <a:rPr lang="en-IN" sz="2000" b="1" dirty="0">
                <a:solidFill>
                  <a:schemeClr val="accent2"/>
                </a:solidFill>
              </a:rPr>
              <a:t>COMPARISON: K-Means vs DBSCAN</a:t>
            </a:r>
            <a:endParaRPr lang="en-IN" sz="2000" dirty="0">
              <a:solidFill>
                <a:schemeClr val="accent2"/>
              </a:solidFill>
            </a:endParaRPr>
          </a:p>
        </p:txBody>
      </p:sp>
      <p:pic>
        <p:nvPicPr>
          <p:cNvPr id="18" name="Picture 17">
            <a:extLst>
              <a:ext uri="{FF2B5EF4-FFF2-40B4-BE49-F238E27FC236}">
                <a16:creationId xmlns:a16="http://schemas.microsoft.com/office/drawing/2014/main" id="{FB3BB783-32BA-C238-5369-C66179E588D2}"/>
              </a:ext>
            </a:extLst>
          </p:cNvPr>
          <p:cNvPicPr>
            <a:picLocks noChangeAspect="1"/>
          </p:cNvPicPr>
          <p:nvPr/>
        </p:nvPicPr>
        <p:blipFill>
          <a:blip r:embed="rId6"/>
          <a:stretch>
            <a:fillRect/>
          </a:stretch>
        </p:blipFill>
        <p:spPr>
          <a:xfrm>
            <a:off x="1375641" y="4397855"/>
            <a:ext cx="5528079" cy="217820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0BC86670-E02D-06D5-0DD5-36E4A6522DD8}"/>
              </a:ext>
            </a:extLst>
          </p:cNvPr>
          <p:cNvPicPr>
            <a:picLocks noChangeAspect="1"/>
          </p:cNvPicPr>
          <p:nvPr/>
        </p:nvPicPr>
        <p:blipFill>
          <a:blip r:embed="rId7"/>
          <a:stretch>
            <a:fillRect/>
          </a:stretch>
        </p:blipFill>
        <p:spPr>
          <a:xfrm>
            <a:off x="885480" y="1942997"/>
            <a:ext cx="4799039" cy="207292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8021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C6677-6203-6027-7264-339FED9E6B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2B03AF-F82F-C0EA-4BD9-6943D8BC75FB}"/>
              </a:ext>
            </a:extLst>
          </p:cNvPr>
          <p:cNvSpPr>
            <a:spLocks noGrp="1"/>
          </p:cNvSpPr>
          <p:nvPr>
            <p:ph type="title"/>
          </p:nvPr>
        </p:nvSpPr>
        <p:spPr>
          <a:xfrm>
            <a:off x="1639774" y="802887"/>
            <a:ext cx="3456334" cy="663799"/>
          </a:xfrm>
        </p:spPr>
        <p:txBody>
          <a:bodyPr/>
          <a:lstStyle/>
          <a:p>
            <a:r>
              <a:rPr lang="en-US" dirty="0">
                <a:latin typeface="Arial Rounded MT Bold" panose="020F0704030504030204" pitchFamily="34" charset="0"/>
              </a:rPr>
              <a:t>Conclusion</a:t>
            </a:r>
          </a:p>
        </p:txBody>
      </p:sp>
      <p:sp>
        <p:nvSpPr>
          <p:cNvPr id="12" name="Content Placeholder 3">
            <a:extLst>
              <a:ext uri="{FF2B5EF4-FFF2-40B4-BE49-F238E27FC236}">
                <a16:creationId xmlns:a16="http://schemas.microsoft.com/office/drawing/2014/main" id="{C6190762-C807-69DD-135E-CADE49760019}"/>
              </a:ext>
            </a:extLst>
          </p:cNvPr>
          <p:cNvSpPr>
            <a:spLocks noGrp="1"/>
          </p:cNvSpPr>
          <p:nvPr>
            <p:ph sz="half" idx="2"/>
          </p:nvPr>
        </p:nvSpPr>
        <p:spPr>
          <a:xfrm>
            <a:off x="1639774" y="1823653"/>
            <a:ext cx="3779719" cy="4387020"/>
          </a:xfrm>
        </p:spPr>
        <p:txBody>
          <a:bodyPr>
            <a:normAutofit/>
          </a:bodyPr>
          <a:lstStyle/>
          <a:p>
            <a:r>
              <a:rPr lang="en-US" dirty="0"/>
              <a:t>Successful Customer Segmentation : Identified distinct customer groups based on usage patterns, providing deeper insights.</a:t>
            </a:r>
          </a:p>
          <a:p>
            <a:r>
              <a:rPr lang="en-US" dirty="0"/>
              <a:t>Targeted Marketing Opportunities : Enabled personalized marketing strategies to improve engagement and response rates.</a:t>
            </a:r>
          </a:p>
          <a:p>
            <a:r>
              <a:rPr lang="en-US" dirty="0"/>
              <a:t>Enhanced Risk Management : Identified high-risk segments for proactive credit risk management. </a:t>
            </a:r>
          </a:p>
        </p:txBody>
      </p:sp>
      <p:sp>
        <p:nvSpPr>
          <p:cNvPr id="13" name="Content Placeholder 7">
            <a:extLst>
              <a:ext uri="{FF2B5EF4-FFF2-40B4-BE49-F238E27FC236}">
                <a16:creationId xmlns:a16="http://schemas.microsoft.com/office/drawing/2014/main" id="{F2157326-EB96-1F54-DD8C-3249C379CEE3}"/>
              </a:ext>
            </a:extLst>
          </p:cNvPr>
          <p:cNvSpPr>
            <a:spLocks noGrp="1"/>
          </p:cNvSpPr>
          <p:nvPr>
            <p:ph sz="half" idx="15"/>
          </p:nvPr>
        </p:nvSpPr>
        <p:spPr>
          <a:xfrm>
            <a:off x="6772509" y="1823653"/>
            <a:ext cx="3485184" cy="4387020"/>
          </a:xfrm>
        </p:spPr>
        <p:txBody>
          <a:bodyPr>
            <a:normAutofit/>
          </a:bodyPr>
          <a:lstStyle/>
          <a:p>
            <a:r>
              <a:rPr lang="en-US" dirty="0"/>
              <a:t>Improved Customer Retention : Potential for tailored rewards and services to increase customer loyalty.</a:t>
            </a:r>
          </a:p>
          <a:p>
            <a:r>
              <a:rPr lang="en-US" dirty="0"/>
              <a:t>Algorithm Performance Analysis : Evaluated multiple algorithms to select the most effective segmentation approach.</a:t>
            </a:r>
          </a:p>
          <a:p>
            <a:r>
              <a:rPr lang="en-US" dirty="0"/>
              <a:t>Future Scope : Possibilities for further insights by incorporating transaction-level data and exploring supervised models.</a:t>
            </a:r>
          </a:p>
        </p:txBody>
      </p:sp>
      <p:pic>
        <p:nvPicPr>
          <p:cNvPr id="4" name="Picture 3">
            <a:extLst>
              <a:ext uri="{FF2B5EF4-FFF2-40B4-BE49-F238E27FC236}">
                <a16:creationId xmlns:a16="http://schemas.microsoft.com/office/drawing/2014/main" id="{21AA1597-9983-6BF0-6CEF-59AC50E19D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5" name="Slide Number Placeholder 3">
            <a:extLst>
              <a:ext uri="{FF2B5EF4-FFF2-40B4-BE49-F238E27FC236}">
                <a16:creationId xmlns:a16="http://schemas.microsoft.com/office/drawing/2014/main" id="{F9D4CA8F-86D4-FE87-2112-61211A38EFC6}"/>
              </a:ext>
            </a:extLst>
          </p:cNvPr>
          <p:cNvSpPr>
            <a:spLocks noGrp="1"/>
          </p:cNvSpPr>
          <p:nvPr>
            <p:ph type="sldNum" sz="quarter" idx="10"/>
          </p:nvPr>
        </p:nvSpPr>
        <p:spPr>
          <a:xfrm>
            <a:off x="10358437" y="457199"/>
            <a:ext cx="1067589" cy="471489"/>
          </a:xfrm>
        </p:spPr>
        <p:txBody>
          <a:bodyPr/>
          <a:lstStyle/>
          <a:p>
            <a:r>
              <a:rPr lang="en-US" sz="1800" b="1" dirty="0"/>
              <a:t>13</a:t>
            </a:r>
          </a:p>
        </p:txBody>
      </p:sp>
    </p:spTree>
    <p:extLst>
      <p:ext uri="{BB962C8B-B14F-4D97-AF65-F5344CB8AC3E}">
        <p14:creationId xmlns:p14="http://schemas.microsoft.com/office/powerpoint/2010/main" val="1123871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670624" y="607031"/>
            <a:ext cx="6839297" cy="3831221"/>
          </a:xfrm>
        </p:spPr>
        <p:txBody>
          <a:bodyPr anchor="ctr"/>
          <a:lstStyle/>
          <a:p>
            <a:r>
              <a:rPr lang="en-IN" sz="4800" b="0" dirty="0">
                <a:latin typeface="Arial Rounded MT Bold" panose="020F0704030504030204" pitchFamily="34" charset="0"/>
              </a:rPr>
              <a:t>Credit Card Usage Segmentation Analysis</a:t>
            </a:r>
            <a:endParaRPr lang="en-US" sz="4800" dirty="0">
              <a:latin typeface="Arial Rounded MT Bold" panose="020F0704030504030204" pitchFamily="34" charset="0"/>
            </a:endParaRPr>
          </a:p>
        </p:txBody>
      </p:sp>
      <p:sp>
        <p:nvSpPr>
          <p:cNvPr id="5" name="TextBox 4">
            <a:extLst>
              <a:ext uri="{FF2B5EF4-FFF2-40B4-BE49-F238E27FC236}">
                <a16:creationId xmlns:a16="http://schemas.microsoft.com/office/drawing/2014/main" id="{1694DE04-7D43-63CF-ECA6-C55BD9B5538B}"/>
              </a:ext>
            </a:extLst>
          </p:cNvPr>
          <p:cNvSpPr txBox="1"/>
          <p:nvPr/>
        </p:nvSpPr>
        <p:spPr>
          <a:xfrm>
            <a:off x="1496500" y="5348512"/>
            <a:ext cx="9187544" cy="1477328"/>
          </a:xfrm>
          <a:prstGeom prst="rect">
            <a:avLst/>
          </a:prstGeom>
          <a:noFill/>
        </p:spPr>
        <p:txBody>
          <a:bodyPr wrap="square" rtlCol="0">
            <a:spAutoFit/>
          </a:bodyPr>
          <a:lstStyle/>
          <a:p>
            <a:pPr algn="ctr"/>
            <a:r>
              <a:rPr lang="en-US" dirty="0">
                <a:solidFill>
                  <a:schemeClr val="bg1"/>
                </a:solidFill>
              </a:rPr>
              <a:t>Credit card usage segmentation divides customers into groups based on their spending habits, lifestyle, and needs to enable personalized marketing, targeted product offerings, and improved risk management. Common segmentation models consider purchase behavior, cash usage, installment preferences, and lifestyle to identify distinct customer groups, allowing financial institutions to tailor their strategies for greater customer engagement and loyalty. </a:t>
            </a:r>
            <a:endParaRPr lang="en-IN" dirty="0">
              <a:solidFill>
                <a:schemeClr val="bg1"/>
              </a:solidFill>
            </a:endParaRPr>
          </a:p>
        </p:txBody>
      </p:sp>
      <p:pic>
        <p:nvPicPr>
          <p:cNvPr id="8" name="Picture 7">
            <a:extLst>
              <a:ext uri="{FF2B5EF4-FFF2-40B4-BE49-F238E27FC236}">
                <a16:creationId xmlns:a16="http://schemas.microsoft.com/office/drawing/2014/main" id="{96E34C01-E1BC-A9D1-ABFD-A8E3BD168C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80261" y="144082"/>
            <a:ext cx="1785976" cy="462949"/>
          </a:xfrm>
          <a:prstGeom prst="rect">
            <a:avLst/>
          </a:prstGeom>
        </p:spPr>
      </p:pic>
      <p:sp>
        <p:nvSpPr>
          <p:cNvPr id="9" name="TextBox 8">
            <a:extLst>
              <a:ext uri="{FF2B5EF4-FFF2-40B4-BE49-F238E27FC236}">
                <a16:creationId xmlns:a16="http://schemas.microsoft.com/office/drawing/2014/main" id="{1638EE16-1666-94AD-A239-71C14FB0DC91}"/>
              </a:ext>
            </a:extLst>
          </p:cNvPr>
          <p:cNvSpPr txBox="1"/>
          <p:nvPr/>
        </p:nvSpPr>
        <p:spPr>
          <a:xfrm>
            <a:off x="4618722" y="3636269"/>
            <a:ext cx="2943100" cy="338554"/>
          </a:xfrm>
          <a:prstGeom prst="rect">
            <a:avLst/>
          </a:prstGeom>
          <a:noFill/>
        </p:spPr>
        <p:txBody>
          <a:bodyPr wrap="square" rtlCol="0">
            <a:spAutoFit/>
          </a:bodyPr>
          <a:lstStyle/>
          <a:p>
            <a:pPr algn="ctr"/>
            <a:r>
              <a:rPr lang="en-US" sz="1600" dirty="0">
                <a:solidFill>
                  <a:schemeClr val="accent5"/>
                </a:solidFill>
                <a:latin typeface="Arial Rounded MT Bold" panose="020F0704030504030204" pitchFamily="34" charset="0"/>
              </a:rPr>
              <a:t>Presented By :- Jatin Meena</a:t>
            </a:r>
            <a:endParaRPr lang="en-IN" sz="1600" dirty="0">
              <a:solidFill>
                <a:schemeClr val="accent5"/>
              </a:solidFill>
              <a:latin typeface="Arial Rounded MT Bold" panose="020F0704030504030204" pitchFamily="34" charset="0"/>
            </a:endParaRPr>
          </a:p>
        </p:txBody>
      </p:sp>
    </p:spTree>
    <p:extLst>
      <p:ext uri="{BB962C8B-B14F-4D97-AF65-F5344CB8AC3E}">
        <p14:creationId xmlns:p14="http://schemas.microsoft.com/office/powerpoint/2010/main" val="2202437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1" y="4432934"/>
            <a:ext cx="3665220" cy="1012785"/>
          </a:xfrm>
        </p:spPr>
        <p:txBody>
          <a:bodyPr/>
          <a:lstStyle/>
          <a:p>
            <a:r>
              <a:rPr lang="en-US" dirty="0">
                <a:latin typeface="Arial Rounded MT Bold" panose="020F0704030504030204" pitchFamily="34" charset="0"/>
              </a:rPr>
              <a:t>Questions ?</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20</a:t>
            </a:fld>
            <a:endParaRPr lang="en-US" dirty="0"/>
          </a:p>
        </p:txBody>
      </p:sp>
      <p:pic>
        <p:nvPicPr>
          <p:cNvPr id="4" name="Picture 3">
            <a:extLst>
              <a:ext uri="{FF2B5EF4-FFF2-40B4-BE49-F238E27FC236}">
                <a16:creationId xmlns:a16="http://schemas.microsoft.com/office/drawing/2014/main" id="{8B5E0E05-B6EA-F960-A91F-16FC618106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Tree>
    <p:extLst>
      <p:ext uri="{BB962C8B-B14F-4D97-AF65-F5344CB8AC3E}">
        <p14:creationId xmlns:p14="http://schemas.microsoft.com/office/powerpoint/2010/main" val="1686213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r>
              <a:rPr lang="en-US" dirty="0"/>
              <a:t>Jatin Meena</a:t>
            </a:r>
          </a:p>
          <a:p>
            <a:r>
              <a:rPr lang="en-US" dirty="0"/>
              <a:t>9311642067</a:t>
            </a:r>
          </a:p>
          <a:p>
            <a:r>
              <a:rPr lang="en-US" dirty="0"/>
              <a:t>jatink478@gmail.com</a:t>
            </a:r>
          </a:p>
        </p:txBody>
      </p:sp>
      <p:pic>
        <p:nvPicPr>
          <p:cNvPr id="4" name="Picture 3">
            <a:extLst>
              <a:ext uri="{FF2B5EF4-FFF2-40B4-BE49-F238E27FC236}">
                <a16:creationId xmlns:a16="http://schemas.microsoft.com/office/drawing/2014/main" id="{406AA63B-1A42-93F0-FB8B-FDEA001410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BAD4-641E-0AA8-BE57-C83BC6A9E319}"/>
              </a:ext>
            </a:extLst>
          </p:cNvPr>
          <p:cNvSpPr>
            <a:spLocks noGrp="1"/>
          </p:cNvSpPr>
          <p:nvPr>
            <p:ph type="title"/>
          </p:nvPr>
        </p:nvSpPr>
        <p:spPr>
          <a:xfrm>
            <a:off x="379141" y="55981"/>
            <a:ext cx="3392759" cy="822326"/>
          </a:xfrm>
        </p:spPr>
        <p:txBody>
          <a:bodyPr/>
          <a:lstStyle/>
          <a:p>
            <a:r>
              <a:rPr lang="en-IN" sz="4800" u="sng" dirty="0">
                <a:latin typeface="Arial Rounded MT Bold" panose="020F0704030504030204" pitchFamily="34" charset="0"/>
              </a:rPr>
              <a:t>Agenda</a:t>
            </a:r>
          </a:p>
        </p:txBody>
      </p:sp>
      <p:sp>
        <p:nvSpPr>
          <p:cNvPr id="4" name="Slide Number Placeholder 3">
            <a:extLst>
              <a:ext uri="{FF2B5EF4-FFF2-40B4-BE49-F238E27FC236}">
                <a16:creationId xmlns:a16="http://schemas.microsoft.com/office/drawing/2014/main" id="{D2F3EF6E-F070-6CF7-8CB7-B6105FF01A06}"/>
              </a:ext>
            </a:extLst>
          </p:cNvPr>
          <p:cNvSpPr>
            <a:spLocks noGrp="1"/>
          </p:cNvSpPr>
          <p:nvPr>
            <p:ph type="sldNum" sz="quarter" idx="10"/>
          </p:nvPr>
        </p:nvSpPr>
        <p:spPr/>
        <p:txBody>
          <a:bodyPr/>
          <a:lstStyle/>
          <a:p>
            <a:r>
              <a:rPr lang="en-US" sz="1800" b="1" dirty="0"/>
              <a:t>1</a:t>
            </a:r>
          </a:p>
        </p:txBody>
      </p:sp>
      <p:sp>
        <p:nvSpPr>
          <p:cNvPr id="6" name="TextBox 5">
            <a:extLst>
              <a:ext uri="{FF2B5EF4-FFF2-40B4-BE49-F238E27FC236}">
                <a16:creationId xmlns:a16="http://schemas.microsoft.com/office/drawing/2014/main" id="{9D8A28D2-8E5E-9F28-BD1D-1D6C2D8DD2D6}"/>
              </a:ext>
            </a:extLst>
          </p:cNvPr>
          <p:cNvSpPr txBox="1"/>
          <p:nvPr/>
        </p:nvSpPr>
        <p:spPr>
          <a:xfrm>
            <a:off x="0" y="1175005"/>
            <a:ext cx="1170432" cy="461665"/>
          </a:xfrm>
          <a:prstGeom prst="rect">
            <a:avLst/>
          </a:prstGeom>
          <a:noFill/>
        </p:spPr>
        <p:txBody>
          <a:bodyPr wrap="square" rtlCol="0">
            <a:spAutoFit/>
          </a:bodyPr>
          <a:lstStyle/>
          <a:p>
            <a:pPr algn="ctr"/>
            <a:r>
              <a:rPr lang="en-IN" sz="2400" b="1" dirty="0">
                <a:highlight>
                  <a:srgbClr val="F5CDCE"/>
                </a:highlight>
              </a:rPr>
              <a:t>01</a:t>
            </a:r>
          </a:p>
        </p:txBody>
      </p:sp>
      <p:sp>
        <p:nvSpPr>
          <p:cNvPr id="7" name="TextBox 6">
            <a:extLst>
              <a:ext uri="{FF2B5EF4-FFF2-40B4-BE49-F238E27FC236}">
                <a16:creationId xmlns:a16="http://schemas.microsoft.com/office/drawing/2014/main" id="{FCD8FF29-1A6C-078E-CF91-5DF0BC1543E1}"/>
              </a:ext>
            </a:extLst>
          </p:cNvPr>
          <p:cNvSpPr txBox="1"/>
          <p:nvPr/>
        </p:nvSpPr>
        <p:spPr>
          <a:xfrm>
            <a:off x="1" y="1853979"/>
            <a:ext cx="1170432" cy="461665"/>
          </a:xfrm>
          <a:prstGeom prst="rect">
            <a:avLst/>
          </a:prstGeom>
          <a:noFill/>
        </p:spPr>
        <p:txBody>
          <a:bodyPr wrap="square" rtlCol="0">
            <a:spAutoFit/>
          </a:bodyPr>
          <a:lstStyle/>
          <a:p>
            <a:pPr algn="ctr"/>
            <a:r>
              <a:rPr lang="en-IN" sz="2400" b="1" dirty="0">
                <a:highlight>
                  <a:srgbClr val="AAC4E9"/>
                </a:highlight>
              </a:rPr>
              <a:t>02</a:t>
            </a:r>
          </a:p>
        </p:txBody>
      </p:sp>
      <p:sp>
        <p:nvSpPr>
          <p:cNvPr id="8" name="TextBox 7">
            <a:extLst>
              <a:ext uri="{FF2B5EF4-FFF2-40B4-BE49-F238E27FC236}">
                <a16:creationId xmlns:a16="http://schemas.microsoft.com/office/drawing/2014/main" id="{DFBB8CFB-8F13-4ED3-92E1-62D3C244D684}"/>
              </a:ext>
            </a:extLst>
          </p:cNvPr>
          <p:cNvSpPr txBox="1"/>
          <p:nvPr/>
        </p:nvSpPr>
        <p:spPr>
          <a:xfrm>
            <a:off x="0" y="2527803"/>
            <a:ext cx="1170432" cy="461665"/>
          </a:xfrm>
          <a:prstGeom prst="rect">
            <a:avLst/>
          </a:prstGeom>
          <a:noFill/>
        </p:spPr>
        <p:txBody>
          <a:bodyPr wrap="square" rtlCol="0">
            <a:spAutoFit/>
          </a:bodyPr>
          <a:lstStyle/>
          <a:p>
            <a:pPr algn="ctr"/>
            <a:r>
              <a:rPr lang="en-IN" sz="2400" b="1" dirty="0">
                <a:highlight>
                  <a:srgbClr val="008080"/>
                </a:highlight>
              </a:rPr>
              <a:t>03</a:t>
            </a:r>
          </a:p>
        </p:txBody>
      </p:sp>
      <p:sp>
        <p:nvSpPr>
          <p:cNvPr id="9" name="TextBox 8">
            <a:extLst>
              <a:ext uri="{FF2B5EF4-FFF2-40B4-BE49-F238E27FC236}">
                <a16:creationId xmlns:a16="http://schemas.microsoft.com/office/drawing/2014/main" id="{E49CDCC5-50CE-A41A-4961-C63FC8DF35DB}"/>
              </a:ext>
            </a:extLst>
          </p:cNvPr>
          <p:cNvSpPr txBox="1"/>
          <p:nvPr/>
        </p:nvSpPr>
        <p:spPr>
          <a:xfrm>
            <a:off x="0" y="3201628"/>
            <a:ext cx="1170432" cy="461665"/>
          </a:xfrm>
          <a:prstGeom prst="rect">
            <a:avLst/>
          </a:prstGeom>
          <a:noFill/>
        </p:spPr>
        <p:txBody>
          <a:bodyPr wrap="square" rtlCol="0">
            <a:spAutoFit/>
          </a:bodyPr>
          <a:lstStyle/>
          <a:p>
            <a:pPr algn="ctr"/>
            <a:r>
              <a:rPr lang="en-IN" sz="2400" b="1" dirty="0">
                <a:highlight>
                  <a:srgbClr val="E6F0FE"/>
                </a:highlight>
              </a:rPr>
              <a:t>04</a:t>
            </a:r>
          </a:p>
        </p:txBody>
      </p:sp>
      <p:sp>
        <p:nvSpPr>
          <p:cNvPr id="10" name="TextBox 9">
            <a:extLst>
              <a:ext uri="{FF2B5EF4-FFF2-40B4-BE49-F238E27FC236}">
                <a16:creationId xmlns:a16="http://schemas.microsoft.com/office/drawing/2014/main" id="{D219F529-7212-DBB0-CBF6-649C20869098}"/>
              </a:ext>
            </a:extLst>
          </p:cNvPr>
          <p:cNvSpPr txBox="1"/>
          <p:nvPr/>
        </p:nvSpPr>
        <p:spPr>
          <a:xfrm>
            <a:off x="0" y="3878591"/>
            <a:ext cx="1170432" cy="461665"/>
          </a:xfrm>
          <a:prstGeom prst="rect">
            <a:avLst/>
          </a:prstGeom>
          <a:noFill/>
        </p:spPr>
        <p:txBody>
          <a:bodyPr wrap="square" rtlCol="0">
            <a:spAutoFit/>
          </a:bodyPr>
          <a:lstStyle/>
          <a:p>
            <a:pPr algn="ctr"/>
            <a:r>
              <a:rPr lang="en-IN" sz="2400" b="1" dirty="0">
                <a:highlight>
                  <a:srgbClr val="CDBE8A"/>
                </a:highlight>
              </a:rPr>
              <a:t>05</a:t>
            </a:r>
          </a:p>
        </p:txBody>
      </p:sp>
      <p:sp>
        <p:nvSpPr>
          <p:cNvPr id="11" name="TextBox 10">
            <a:extLst>
              <a:ext uri="{FF2B5EF4-FFF2-40B4-BE49-F238E27FC236}">
                <a16:creationId xmlns:a16="http://schemas.microsoft.com/office/drawing/2014/main" id="{17AA6594-C7A3-823F-DDA4-1488BF1A6BEC}"/>
              </a:ext>
            </a:extLst>
          </p:cNvPr>
          <p:cNvSpPr txBox="1"/>
          <p:nvPr/>
        </p:nvSpPr>
        <p:spPr>
          <a:xfrm>
            <a:off x="11050" y="4552414"/>
            <a:ext cx="1170432" cy="461665"/>
          </a:xfrm>
          <a:prstGeom prst="rect">
            <a:avLst/>
          </a:prstGeom>
          <a:noFill/>
        </p:spPr>
        <p:txBody>
          <a:bodyPr wrap="square" rtlCol="0">
            <a:spAutoFit/>
          </a:bodyPr>
          <a:lstStyle/>
          <a:p>
            <a:pPr algn="ctr"/>
            <a:r>
              <a:rPr lang="en-IN" sz="2400" b="1" dirty="0">
                <a:highlight>
                  <a:srgbClr val="800080"/>
                </a:highlight>
              </a:rPr>
              <a:t>06</a:t>
            </a:r>
          </a:p>
        </p:txBody>
      </p:sp>
      <p:sp>
        <p:nvSpPr>
          <p:cNvPr id="13" name="TextBox 12">
            <a:hlinkClick r:id="rId2" action="ppaction://hlinksldjump"/>
            <a:extLst>
              <a:ext uri="{FF2B5EF4-FFF2-40B4-BE49-F238E27FC236}">
                <a16:creationId xmlns:a16="http://schemas.microsoft.com/office/drawing/2014/main" id="{E42F3C7C-1DFF-53B2-35C7-A80D1FB4B48A}"/>
              </a:ext>
            </a:extLst>
          </p:cNvPr>
          <p:cNvSpPr txBox="1"/>
          <p:nvPr/>
        </p:nvSpPr>
        <p:spPr>
          <a:xfrm>
            <a:off x="1025198" y="1176575"/>
            <a:ext cx="3748147" cy="461665"/>
          </a:xfrm>
          <a:prstGeom prst="rect">
            <a:avLst/>
          </a:prstGeom>
          <a:noFill/>
        </p:spPr>
        <p:txBody>
          <a:bodyPr wrap="square" rtlCol="0">
            <a:spAutoFit/>
          </a:bodyPr>
          <a:lstStyle/>
          <a:p>
            <a:r>
              <a:rPr lang="en-US" sz="2400" b="1" dirty="0">
                <a:solidFill>
                  <a:schemeClr val="accent6">
                    <a:lumMod val="50000"/>
                  </a:schemeClr>
                </a:solidFill>
                <a:latin typeface="Copperplate Gothic Bold" panose="020E0705020206020404" pitchFamily="34" charset="0"/>
              </a:rPr>
              <a:t>Introduction</a:t>
            </a:r>
          </a:p>
        </p:txBody>
      </p:sp>
      <p:sp>
        <p:nvSpPr>
          <p:cNvPr id="16" name="TextBox 15">
            <a:hlinkClick r:id="rId3" action="ppaction://hlinksldjump"/>
            <a:extLst>
              <a:ext uri="{FF2B5EF4-FFF2-40B4-BE49-F238E27FC236}">
                <a16:creationId xmlns:a16="http://schemas.microsoft.com/office/drawing/2014/main" id="{D85B461F-843F-8E5F-5A02-EEA8CF818DDE}"/>
              </a:ext>
            </a:extLst>
          </p:cNvPr>
          <p:cNvSpPr txBox="1"/>
          <p:nvPr/>
        </p:nvSpPr>
        <p:spPr>
          <a:xfrm>
            <a:off x="1030723" y="1852189"/>
            <a:ext cx="4956648" cy="461665"/>
          </a:xfrm>
          <a:prstGeom prst="rect">
            <a:avLst/>
          </a:prstGeom>
          <a:noFill/>
        </p:spPr>
        <p:txBody>
          <a:bodyPr wrap="square" rtlCol="0">
            <a:spAutoFit/>
          </a:bodyPr>
          <a:lstStyle/>
          <a:p>
            <a:r>
              <a:rPr lang="en-US" sz="2400" b="1" dirty="0">
                <a:solidFill>
                  <a:srgbClr val="002060"/>
                </a:solidFill>
                <a:latin typeface="Copperplate Gothic Bold" panose="020E0705020206020404" pitchFamily="34" charset="0"/>
              </a:rPr>
              <a:t>STEPS INVOLVED</a:t>
            </a:r>
          </a:p>
        </p:txBody>
      </p:sp>
      <p:sp>
        <p:nvSpPr>
          <p:cNvPr id="19" name="TextBox 18">
            <a:extLst>
              <a:ext uri="{FF2B5EF4-FFF2-40B4-BE49-F238E27FC236}">
                <a16:creationId xmlns:a16="http://schemas.microsoft.com/office/drawing/2014/main" id="{02A4A8C1-C160-5A57-2E99-0B21A5DCDF1B}"/>
              </a:ext>
            </a:extLst>
          </p:cNvPr>
          <p:cNvSpPr txBox="1"/>
          <p:nvPr/>
        </p:nvSpPr>
        <p:spPr>
          <a:xfrm>
            <a:off x="1025198" y="2527803"/>
            <a:ext cx="10514707" cy="461665"/>
          </a:xfrm>
          <a:prstGeom prst="rect">
            <a:avLst/>
          </a:prstGeom>
          <a:noFill/>
        </p:spPr>
        <p:txBody>
          <a:bodyPr wrap="square" rtlCol="0">
            <a:spAutoFit/>
          </a:bodyPr>
          <a:lstStyle/>
          <a:p>
            <a:r>
              <a:rPr lang="en-US" sz="2400" b="1" dirty="0">
                <a:solidFill>
                  <a:srgbClr val="002060"/>
                </a:solidFill>
                <a:latin typeface="Copperplate Gothic Bold" panose="020E0705020206020404" pitchFamily="34" charset="0"/>
              </a:rPr>
              <a:t>DATA OVERVIEW AND PREPROCESSING</a:t>
            </a:r>
          </a:p>
        </p:txBody>
      </p:sp>
      <p:pic>
        <p:nvPicPr>
          <p:cNvPr id="22" name="Picture 21">
            <a:extLst>
              <a:ext uri="{FF2B5EF4-FFF2-40B4-BE49-F238E27FC236}">
                <a16:creationId xmlns:a16="http://schemas.microsoft.com/office/drawing/2014/main" id="{4D206A11-05A8-B4D7-759C-DA72D77F3A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26" name="TextBox 25">
            <a:extLst>
              <a:ext uri="{FF2B5EF4-FFF2-40B4-BE49-F238E27FC236}">
                <a16:creationId xmlns:a16="http://schemas.microsoft.com/office/drawing/2014/main" id="{A7340106-9787-DE58-55F4-9E66FB6222B1}"/>
              </a:ext>
            </a:extLst>
          </p:cNvPr>
          <p:cNvSpPr txBox="1"/>
          <p:nvPr/>
        </p:nvSpPr>
        <p:spPr>
          <a:xfrm>
            <a:off x="1019674" y="3201627"/>
            <a:ext cx="7507341" cy="461665"/>
          </a:xfrm>
          <a:prstGeom prst="rect">
            <a:avLst/>
          </a:prstGeom>
          <a:noFill/>
        </p:spPr>
        <p:txBody>
          <a:bodyPr wrap="square" rtlCol="0">
            <a:spAutoFit/>
          </a:bodyPr>
          <a:lstStyle/>
          <a:p>
            <a:r>
              <a:rPr lang="en-US" sz="2400" b="1" dirty="0">
                <a:solidFill>
                  <a:srgbClr val="002060"/>
                </a:solidFill>
                <a:latin typeface="Copperplate Gothic Bold" panose="020E0705020206020404" pitchFamily="34" charset="0"/>
              </a:rPr>
              <a:t>EXPLORATORY DATA ANALYSIS</a:t>
            </a:r>
          </a:p>
        </p:txBody>
      </p:sp>
      <p:sp>
        <p:nvSpPr>
          <p:cNvPr id="29" name="TextBox 28">
            <a:extLst>
              <a:ext uri="{FF2B5EF4-FFF2-40B4-BE49-F238E27FC236}">
                <a16:creationId xmlns:a16="http://schemas.microsoft.com/office/drawing/2014/main" id="{9D04F8C4-EAB5-0840-5A43-EC8D11F12FC3}"/>
              </a:ext>
            </a:extLst>
          </p:cNvPr>
          <p:cNvSpPr txBox="1"/>
          <p:nvPr/>
        </p:nvSpPr>
        <p:spPr>
          <a:xfrm>
            <a:off x="1030723" y="4549274"/>
            <a:ext cx="5562583" cy="461665"/>
          </a:xfrm>
          <a:prstGeom prst="rect">
            <a:avLst/>
          </a:prstGeom>
          <a:noFill/>
        </p:spPr>
        <p:txBody>
          <a:bodyPr wrap="square" rtlCol="0">
            <a:spAutoFit/>
          </a:bodyPr>
          <a:lstStyle/>
          <a:p>
            <a:r>
              <a:rPr lang="en-US" sz="2400" b="1" dirty="0">
                <a:solidFill>
                  <a:srgbClr val="002060"/>
                </a:solidFill>
                <a:latin typeface="Copperplate Gothic Bold" panose="020E0705020206020404" pitchFamily="34" charset="0"/>
              </a:rPr>
              <a:t>CLUSTER EVALUATION</a:t>
            </a:r>
          </a:p>
        </p:txBody>
      </p:sp>
      <p:sp>
        <p:nvSpPr>
          <p:cNvPr id="34" name="TextBox 33">
            <a:extLst>
              <a:ext uri="{FF2B5EF4-FFF2-40B4-BE49-F238E27FC236}">
                <a16:creationId xmlns:a16="http://schemas.microsoft.com/office/drawing/2014/main" id="{D8D8FC0A-B4C1-7DB3-D083-26F9BA60D216}"/>
              </a:ext>
            </a:extLst>
          </p:cNvPr>
          <p:cNvSpPr txBox="1"/>
          <p:nvPr/>
        </p:nvSpPr>
        <p:spPr>
          <a:xfrm>
            <a:off x="1030722" y="3875451"/>
            <a:ext cx="3522027" cy="461665"/>
          </a:xfrm>
          <a:prstGeom prst="rect">
            <a:avLst/>
          </a:prstGeom>
          <a:noFill/>
        </p:spPr>
        <p:txBody>
          <a:bodyPr wrap="square" rtlCol="0">
            <a:spAutoFit/>
          </a:bodyPr>
          <a:lstStyle/>
          <a:p>
            <a:r>
              <a:rPr lang="en-US" sz="2400" b="1" dirty="0">
                <a:solidFill>
                  <a:srgbClr val="002060"/>
                </a:solidFill>
                <a:latin typeface="Copperplate Gothic Bold" panose="020E0705020206020404" pitchFamily="34" charset="0"/>
              </a:rPr>
              <a:t>CLUSTERING</a:t>
            </a:r>
          </a:p>
        </p:txBody>
      </p:sp>
      <p:sp>
        <p:nvSpPr>
          <p:cNvPr id="3" name="TextBox 2">
            <a:extLst>
              <a:ext uri="{FF2B5EF4-FFF2-40B4-BE49-F238E27FC236}">
                <a16:creationId xmlns:a16="http://schemas.microsoft.com/office/drawing/2014/main" id="{C4989103-5F72-B98F-2E41-DD29E919CEA3}"/>
              </a:ext>
            </a:extLst>
          </p:cNvPr>
          <p:cNvSpPr txBox="1"/>
          <p:nvPr/>
        </p:nvSpPr>
        <p:spPr>
          <a:xfrm>
            <a:off x="16501" y="5225422"/>
            <a:ext cx="1170432" cy="461665"/>
          </a:xfrm>
          <a:prstGeom prst="rect">
            <a:avLst/>
          </a:prstGeom>
          <a:noFill/>
        </p:spPr>
        <p:txBody>
          <a:bodyPr wrap="square" rtlCol="0">
            <a:spAutoFit/>
          </a:bodyPr>
          <a:lstStyle/>
          <a:p>
            <a:pPr algn="ctr"/>
            <a:r>
              <a:rPr lang="en-IN" sz="2400" b="1" dirty="0">
                <a:highlight>
                  <a:srgbClr val="C0C0C0"/>
                </a:highlight>
              </a:rPr>
              <a:t>07</a:t>
            </a:r>
          </a:p>
        </p:txBody>
      </p:sp>
      <p:sp>
        <p:nvSpPr>
          <p:cNvPr id="5" name="TextBox 4">
            <a:extLst>
              <a:ext uri="{FF2B5EF4-FFF2-40B4-BE49-F238E27FC236}">
                <a16:creationId xmlns:a16="http://schemas.microsoft.com/office/drawing/2014/main" id="{901B1172-6E8C-D615-C67E-2008EDBFA760}"/>
              </a:ext>
            </a:extLst>
          </p:cNvPr>
          <p:cNvSpPr txBox="1"/>
          <p:nvPr/>
        </p:nvSpPr>
        <p:spPr>
          <a:xfrm>
            <a:off x="11229" y="5887500"/>
            <a:ext cx="1170432" cy="461665"/>
          </a:xfrm>
          <a:prstGeom prst="rect">
            <a:avLst/>
          </a:prstGeom>
          <a:noFill/>
        </p:spPr>
        <p:txBody>
          <a:bodyPr wrap="square" rtlCol="0">
            <a:spAutoFit/>
          </a:bodyPr>
          <a:lstStyle/>
          <a:p>
            <a:pPr algn="ctr"/>
            <a:r>
              <a:rPr lang="en-IN" sz="2400" b="1" dirty="0">
                <a:highlight>
                  <a:srgbClr val="008000"/>
                </a:highlight>
              </a:rPr>
              <a:t>08</a:t>
            </a:r>
          </a:p>
        </p:txBody>
      </p:sp>
      <p:sp>
        <p:nvSpPr>
          <p:cNvPr id="32" name="TextBox 31">
            <a:extLst>
              <a:ext uri="{FF2B5EF4-FFF2-40B4-BE49-F238E27FC236}">
                <a16:creationId xmlns:a16="http://schemas.microsoft.com/office/drawing/2014/main" id="{9178BA45-1B2B-E401-7C48-A0EA2FD56F74}"/>
              </a:ext>
            </a:extLst>
          </p:cNvPr>
          <p:cNvSpPr txBox="1"/>
          <p:nvPr/>
        </p:nvSpPr>
        <p:spPr>
          <a:xfrm>
            <a:off x="1030723" y="5225422"/>
            <a:ext cx="7218585" cy="461665"/>
          </a:xfrm>
          <a:prstGeom prst="rect">
            <a:avLst/>
          </a:prstGeom>
          <a:noFill/>
        </p:spPr>
        <p:txBody>
          <a:bodyPr wrap="square" rtlCol="0">
            <a:spAutoFit/>
          </a:bodyPr>
          <a:lstStyle/>
          <a:p>
            <a:r>
              <a:rPr lang="en-US" sz="2400" b="1" dirty="0">
                <a:solidFill>
                  <a:srgbClr val="002060"/>
                </a:solidFill>
                <a:latin typeface="Copperplate Gothic Bold" panose="020E0705020206020404" pitchFamily="34" charset="0"/>
              </a:rPr>
              <a:t>APPLICATIONS AND BENEFITS</a:t>
            </a:r>
          </a:p>
        </p:txBody>
      </p:sp>
      <p:sp>
        <p:nvSpPr>
          <p:cNvPr id="12" name="TextBox 11">
            <a:extLst>
              <a:ext uri="{FF2B5EF4-FFF2-40B4-BE49-F238E27FC236}">
                <a16:creationId xmlns:a16="http://schemas.microsoft.com/office/drawing/2014/main" id="{9D120AD7-A74E-F59D-B6A9-B8CC8E7DA10F}"/>
              </a:ext>
            </a:extLst>
          </p:cNvPr>
          <p:cNvSpPr txBox="1"/>
          <p:nvPr/>
        </p:nvSpPr>
        <p:spPr>
          <a:xfrm>
            <a:off x="1036489" y="5881600"/>
            <a:ext cx="2931146" cy="461665"/>
          </a:xfrm>
          <a:prstGeom prst="rect">
            <a:avLst/>
          </a:prstGeom>
          <a:noFill/>
        </p:spPr>
        <p:txBody>
          <a:bodyPr wrap="square" rtlCol="0">
            <a:spAutoFit/>
          </a:bodyPr>
          <a:lstStyle/>
          <a:p>
            <a:r>
              <a:rPr lang="en-US" sz="2400" b="1" dirty="0">
                <a:solidFill>
                  <a:srgbClr val="002060"/>
                </a:solidFill>
                <a:latin typeface="Copperplate Gothic Bold" panose="020E0705020206020404" pitchFamily="34" charset="0"/>
              </a:rPr>
              <a:t>Conclusion</a:t>
            </a:r>
          </a:p>
        </p:txBody>
      </p:sp>
    </p:spTree>
    <p:extLst>
      <p:ext uri="{BB962C8B-B14F-4D97-AF65-F5344CB8AC3E}">
        <p14:creationId xmlns:p14="http://schemas.microsoft.com/office/powerpoint/2010/main" val="153156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FEB29A-DE08-9D1F-B28B-4550CD9E71BB}"/>
              </a:ext>
            </a:extLst>
          </p:cNvPr>
          <p:cNvPicPr>
            <a:picLocks noChangeAspect="1"/>
          </p:cNvPicPr>
          <p:nvPr/>
        </p:nvPicPr>
        <p:blipFill>
          <a:blip r:embed="rId3"/>
          <a:stretch>
            <a:fillRect/>
          </a:stretch>
        </p:blipFill>
        <p:spPr>
          <a:xfrm>
            <a:off x="5123542" y="1944915"/>
            <a:ext cx="6415315" cy="3797010"/>
          </a:xfrm>
          <a:prstGeom prst="rect">
            <a:avLst/>
          </a:prstGeom>
          <a:solidFill>
            <a:srgbClr val="FFFFFF">
              <a:shade val="85000"/>
            </a:srgbClr>
          </a:solidFill>
          <a:ln w="190500" cap="sq">
            <a:solidFill>
              <a:srgbClr val="FFFFFF"/>
            </a:solidFill>
            <a:miter lim="800000"/>
          </a:ln>
          <a:effectLst>
            <a:glow rad="139700">
              <a:schemeClr val="accent6">
                <a:satMod val="175000"/>
                <a:alpha val="40000"/>
              </a:schemeClr>
            </a:glow>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1918982" y="284360"/>
            <a:ext cx="4277664" cy="644328"/>
          </a:xfrm>
        </p:spPr>
        <p:txBody>
          <a:bodyPr/>
          <a:lstStyle/>
          <a:p>
            <a:r>
              <a:rPr lang="en-US" dirty="0">
                <a:latin typeface="Arial Rounded MT Bold" panose="020F0704030504030204" pitchFamily="34" charset="0"/>
              </a:rPr>
              <a:t>INTRODUCTION</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198334" y="1320800"/>
            <a:ext cx="7610352" cy="4492171"/>
          </a:xfrm>
        </p:spPr>
        <p:txBody>
          <a:bodyPr>
            <a:normAutofit/>
          </a:bodyPr>
          <a:lstStyle/>
          <a:p>
            <a:r>
              <a:rPr lang="en-US" b="1" dirty="0">
                <a:solidFill>
                  <a:schemeClr val="tx1"/>
                </a:solidFill>
              </a:rPr>
              <a:t>This project focuses on developing unsupervised learning models for customer segmentation based on credit card usage data. The models aim to provide insights into distinct customer segments, improve credit risk assessment, and optimize marketing strategies. Deliverables include segmentation models, comprehensive data visualizations, and a comparative analysis of various algorithms.</a:t>
            </a:r>
          </a:p>
        </p:txBody>
      </p:sp>
      <p:pic>
        <p:nvPicPr>
          <p:cNvPr id="5" name="Picture 4">
            <a:extLst>
              <a:ext uri="{FF2B5EF4-FFF2-40B4-BE49-F238E27FC236}">
                <a16:creationId xmlns:a16="http://schemas.microsoft.com/office/drawing/2014/main" id="{0DFE6BA2-3BFA-71D8-9586-65EFC456A5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6" name="Slide Number Placeholder 3">
            <a:extLst>
              <a:ext uri="{FF2B5EF4-FFF2-40B4-BE49-F238E27FC236}">
                <a16:creationId xmlns:a16="http://schemas.microsoft.com/office/drawing/2014/main" id="{38FB6BC8-A9FB-F7BD-57A7-CCC2D012B5BF}"/>
              </a:ext>
            </a:extLst>
          </p:cNvPr>
          <p:cNvSpPr>
            <a:spLocks noGrp="1"/>
          </p:cNvSpPr>
          <p:nvPr>
            <p:ph type="sldNum" sz="quarter" idx="10"/>
          </p:nvPr>
        </p:nvSpPr>
        <p:spPr>
          <a:xfrm>
            <a:off x="10358437" y="457199"/>
            <a:ext cx="1067589" cy="471489"/>
          </a:xfrm>
        </p:spPr>
        <p:txBody>
          <a:bodyPr/>
          <a:lstStyle/>
          <a:p>
            <a:r>
              <a:rPr lang="en-US" sz="1800" b="1" dirty="0"/>
              <a:t>2</a:t>
            </a:r>
          </a:p>
        </p:txBody>
      </p:sp>
    </p:spTree>
    <p:extLst>
      <p:ext uri="{BB962C8B-B14F-4D97-AF65-F5344CB8AC3E}">
        <p14:creationId xmlns:p14="http://schemas.microsoft.com/office/powerpoint/2010/main" val="391321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6183085" y="1061623"/>
            <a:ext cx="5524927" cy="4739104"/>
          </a:xfrm>
        </p:spPr>
        <p:txBody>
          <a:bodyPr/>
          <a:lstStyle/>
          <a:p>
            <a:r>
              <a:rPr lang="en-US" sz="4000" dirty="0">
                <a:solidFill>
                  <a:srgbClr val="002060"/>
                </a:solidFill>
                <a:latin typeface="Arial Rounded MT Bold" panose="020F0704030504030204" pitchFamily="34" charset="0"/>
              </a:rPr>
              <a:t>STEPS INVOLVED IN DEVELOPING “CREDIT CARD USAGE SEGMENTATION”</a:t>
            </a:r>
          </a:p>
        </p:txBody>
      </p:sp>
      <p:pic>
        <p:nvPicPr>
          <p:cNvPr id="3" name="Picture 2">
            <a:extLst>
              <a:ext uri="{FF2B5EF4-FFF2-40B4-BE49-F238E27FC236}">
                <a16:creationId xmlns:a16="http://schemas.microsoft.com/office/drawing/2014/main" id="{9E8836E1-CDFA-3452-D88E-047868C36C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9" name="Rectangle: Rounded Corners 8">
            <a:extLst>
              <a:ext uri="{FF2B5EF4-FFF2-40B4-BE49-F238E27FC236}">
                <a16:creationId xmlns:a16="http://schemas.microsoft.com/office/drawing/2014/main" id="{AEA61432-EC7D-7446-5FE9-6209FD2E71BF}"/>
              </a:ext>
            </a:extLst>
          </p:cNvPr>
          <p:cNvSpPr/>
          <p:nvPr/>
        </p:nvSpPr>
        <p:spPr>
          <a:xfrm>
            <a:off x="624114" y="972457"/>
            <a:ext cx="1233714" cy="4913086"/>
          </a:xfrm>
          <a:prstGeom prst="roundRect">
            <a:avLst/>
          </a:prstGeom>
          <a:solidFill>
            <a:srgbClr val="FFFF00"/>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0AE1C72-FFE5-6183-5BF7-27D518A4E9C4}"/>
              </a:ext>
            </a:extLst>
          </p:cNvPr>
          <p:cNvSpPr/>
          <p:nvPr/>
        </p:nvSpPr>
        <p:spPr>
          <a:xfrm>
            <a:off x="696685" y="1429657"/>
            <a:ext cx="1088572" cy="1407886"/>
          </a:xfrm>
          <a:prstGeom prst="ellipse">
            <a:avLst/>
          </a:prstGeom>
          <a:solidFill>
            <a:srgbClr val="EDEDA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0A9EA8BF-AF81-2763-BB8D-E37B5EE080D2}"/>
              </a:ext>
            </a:extLst>
          </p:cNvPr>
          <p:cNvSpPr/>
          <p:nvPr/>
        </p:nvSpPr>
        <p:spPr>
          <a:xfrm>
            <a:off x="1937657" y="972457"/>
            <a:ext cx="1233714" cy="4913086"/>
          </a:xfrm>
          <a:prstGeom prst="roundRect">
            <a:avLst/>
          </a:prstGeom>
          <a:solidFill>
            <a:srgbClr val="92D050"/>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D3C430BB-DB6C-0052-CBCF-C2FCCC19D32A}"/>
              </a:ext>
            </a:extLst>
          </p:cNvPr>
          <p:cNvSpPr/>
          <p:nvPr/>
        </p:nvSpPr>
        <p:spPr>
          <a:xfrm>
            <a:off x="2010228" y="1429657"/>
            <a:ext cx="1088572" cy="1407886"/>
          </a:xfrm>
          <a:prstGeom prst="ellipse">
            <a:avLst/>
          </a:prstGeom>
          <a:solidFill>
            <a:srgbClr val="ACEAA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3A9321BB-7A0E-E32A-5544-FCC3C8518B99}"/>
              </a:ext>
            </a:extLst>
          </p:cNvPr>
          <p:cNvSpPr/>
          <p:nvPr/>
        </p:nvSpPr>
        <p:spPr>
          <a:xfrm>
            <a:off x="3251200" y="972457"/>
            <a:ext cx="1233714" cy="4913086"/>
          </a:xfrm>
          <a:prstGeom prst="roundRect">
            <a:avLst/>
          </a:prstGeom>
          <a:solidFill>
            <a:srgbClr val="00B0F0"/>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CBA8F077-35AE-D860-2E3D-C25C3211B8F8}"/>
              </a:ext>
            </a:extLst>
          </p:cNvPr>
          <p:cNvSpPr/>
          <p:nvPr/>
        </p:nvSpPr>
        <p:spPr>
          <a:xfrm>
            <a:off x="3323771" y="1429657"/>
            <a:ext cx="1088572" cy="1407886"/>
          </a:xfrm>
          <a:prstGeom prst="ellipse">
            <a:avLst/>
          </a:prstGeom>
          <a:solidFill>
            <a:srgbClr val="A2F4F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1AC8AB6B-CCA3-B326-D203-856274988EC9}"/>
              </a:ext>
            </a:extLst>
          </p:cNvPr>
          <p:cNvSpPr/>
          <p:nvPr/>
        </p:nvSpPr>
        <p:spPr>
          <a:xfrm>
            <a:off x="4594878" y="972457"/>
            <a:ext cx="1233714" cy="4913086"/>
          </a:xfrm>
          <a:prstGeom prst="roundRect">
            <a:avLst/>
          </a:prstGeom>
          <a:solidFill>
            <a:srgbClr val="C00000"/>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784F7347-17D0-31CA-4256-F72471487157}"/>
              </a:ext>
            </a:extLst>
          </p:cNvPr>
          <p:cNvSpPr/>
          <p:nvPr/>
        </p:nvSpPr>
        <p:spPr>
          <a:xfrm>
            <a:off x="4667449" y="1429657"/>
            <a:ext cx="1088572" cy="1407886"/>
          </a:xfrm>
          <a:prstGeom prst="ellipse">
            <a:avLst/>
          </a:prstGeom>
          <a:solidFill>
            <a:srgbClr val="FD99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Left-Right 16">
            <a:extLst>
              <a:ext uri="{FF2B5EF4-FFF2-40B4-BE49-F238E27FC236}">
                <a16:creationId xmlns:a16="http://schemas.microsoft.com/office/drawing/2014/main" id="{7A5BD7CD-6BBC-7D13-6349-AD6100592377}"/>
              </a:ext>
            </a:extLst>
          </p:cNvPr>
          <p:cNvSpPr/>
          <p:nvPr/>
        </p:nvSpPr>
        <p:spPr>
          <a:xfrm>
            <a:off x="914400" y="4586514"/>
            <a:ext cx="4608286" cy="84182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0B6C180E-1EA2-B67C-FC70-70BF908D4CD9}"/>
              </a:ext>
            </a:extLst>
          </p:cNvPr>
          <p:cNvSpPr txBox="1"/>
          <p:nvPr/>
        </p:nvSpPr>
        <p:spPr>
          <a:xfrm>
            <a:off x="4594878" y="3063633"/>
            <a:ext cx="1240972" cy="954107"/>
          </a:xfrm>
          <a:prstGeom prst="rect">
            <a:avLst/>
          </a:prstGeom>
          <a:noFill/>
        </p:spPr>
        <p:txBody>
          <a:bodyPr wrap="square" rtlCol="0">
            <a:spAutoFit/>
          </a:bodyPr>
          <a:lstStyle/>
          <a:p>
            <a:pPr algn="ctr"/>
            <a:r>
              <a:rPr lang="en-IN" sz="1400" b="1" u="sng" dirty="0"/>
              <a:t>Step – 4</a:t>
            </a:r>
          </a:p>
          <a:p>
            <a:pPr algn="ctr"/>
            <a:endParaRPr lang="en-IN" sz="1400" b="1" u="sng" dirty="0"/>
          </a:p>
          <a:p>
            <a:pPr algn="ctr"/>
            <a:r>
              <a:rPr lang="en-IN" sz="1400" b="1" u="sng" dirty="0"/>
              <a:t>Evaluate Model</a:t>
            </a:r>
          </a:p>
        </p:txBody>
      </p:sp>
      <p:sp>
        <p:nvSpPr>
          <p:cNvPr id="19" name="TextBox 18">
            <a:extLst>
              <a:ext uri="{FF2B5EF4-FFF2-40B4-BE49-F238E27FC236}">
                <a16:creationId xmlns:a16="http://schemas.microsoft.com/office/drawing/2014/main" id="{9D363CEC-385C-F9C9-BE06-8F6184406DC4}"/>
              </a:ext>
            </a:extLst>
          </p:cNvPr>
          <p:cNvSpPr txBox="1"/>
          <p:nvPr/>
        </p:nvSpPr>
        <p:spPr>
          <a:xfrm>
            <a:off x="1937656" y="3019530"/>
            <a:ext cx="1240971" cy="1384995"/>
          </a:xfrm>
          <a:prstGeom prst="rect">
            <a:avLst/>
          </a:prstGeom>
          <a:noFill/>
        </p:spPr>
        <p:txBody>
          <a:bodyPr wrap="square" rtlCol="0">
            <a:spAutoFit/>
          </a:bodyPr>
          <a:lstStyle/>
          <a:p>
            <a:pPr algn="ctr"/>
            <a:r>
              <a:rPr lang="en-IN" sz="1400" b="1" u="sng" dirty="0"/>
              <a:t>Step – 2</a:t>
            </a:r>
          </a:p>
          <a:p>
            <a:pPr algn="ctr"/>
            <a:endParaRPr lang="en-IN" sz="1400" b="1" u="sng" dirty="0"/>
          </a:p>
          <a:p>
            <a:pPr algn="ctr"/>
            <a:r>
              <a:rPr lang="en-IN" sz="1400" b="1" dirty="0"/>
              <a:t>Data Cleaning and Feature Engineering</a:t>
            </a:r>
          </a:p>
        </p:txBody>
      </p:sp>
      <p:sp>
        <p:nvSpPr>
          <p:cNvPr id="20" name="TextBox 19">
            <a:extLst>
              <a:ext uri="{FF2B5EF4-FFF2-40B4-BE49-F238E27FC236}">
                <a16:creationId xmlns:a16="http://schemas.microsoft.com/office/drawing/2014/main" id="{D91693AB-38B1-2580-F55B-38D7A2AA397D}"/>
              </a:ext>
            </a:extLst>
          </p:cNvPr>
          <p:cNvSpPr txBox="1"/>
          <p:nvPr/>
        </p:nvSpPr>
        <p:spPr>
          <a:xfrm>
            <a:off x="3251200" y="3019531"/>
            <a:ext cx="1233714" cy="1600438"/>
          </a:xfrm>
          <a:prstGeom prst="rect">
            <a:avLst/>
          </a:prstGeom>
          <a:noFill/>
        </p:spPr>
        <p:txBody>
          <a:bodyPr wrap="square" rtlCol="0">
            <a:spAutoFit/>
          </a:bodyPr>
          <a:lstStyle/>
          <a:p>
            <a:pPr algn="ctr"/>
            <a:r>
              <a:rPr lang="en-IN" sz="1400" b="1" u="sng" dirty="0"/>
              <a:t>Step – 3</a:t>
            </a:r>
          </a:p>
          <a:p>
            <a:pPr algn="ctr"/>
            <a:endParaRPr lang="en-IN" sz="1400" b="1" u="sng" dirty="0"/>
          </a:p>
          <a:p>
            <a:pPr algn="ctr"/>
            <a:r>
              <a:rPr lang="en-IN" sz="1400" b="1" u="sng" dirty="0"/>
              <a:t>Model Building for selecting correct ML Algorithm</a:t>
            </a:r>
          </a:p>
        </p:txBody>
      </p:sp>
      <p:sp>
        <p:nvSpPr>
          <p:cNvPr id="22" name="TextBox 21">
            <a:extLst>
              <a:ext uri="{FF2B5EF4-FFF2-40B4-BE49-F238E27FC236}">
                <a16:creationId xmlns:a16="http://schemas.microsoft.com/office/drawing/2014/main" id="{0CB65ECF-60D4-48F5-D56D-B9E9DD339BAB}"/>
              </a:ext>
            </a:extLst>
          </p:cNvPr>
          <p:cNvSpPr txBox="1"/>
          <p:nvPr/>
        </p:nvSpPr>
        <p:spPr>
          <a:xfrm>
            <a:off x="624117" y="3019531"/>
            <a:ext cx="1240972" cy="1384995"/>
          </a:xfrm>
          <a:prstGeom prst="rect">
            <a:avLst/>
          </a:prstGeom>
          <a:noFill/>
        </p:spPr>
        <p:txBody>
          <a:bodyPr wrap="square" rtlCol="0">
            <a:spAutoFit/>
          </a:bodyPr>
          <a:lstStyle/>
          <a:p>
            <a:pPr algn="ctr"/>
            <a:r>
              <a:rPr lang="en-IN" sz="1400" b="1" u="sng" dirty="0"/>
              <a:t>Step – 1</a:t>
            </a:r>
          </a:p>
          <a:p>
            <a:pPr algn="ctr"/>
            <a:endParaRPr lang="en-IN" sz="1400" b="1" u="sng" dirty="0"/>
          </a:p>
          <a:p>
            <a:pPr algn="ctr"/>
            <a:r>
              <a:rPr lang="en-IN" sz="1400" b="1" dirty="0"/>
              <a:t>Collection Data from various source</a:t>
            </a:r>
          </a:p>
        </p:txBody>
      </p:sp>
      <p:pic>
        <p:nvPicPr>
          <p:cNvPr id="5" name="Picture 4">
            <a:extLst>
              <a:ext uri="{FF2B5EF4-FFF2-40B4-BE49-F238E27FC236}">
                <a16:creationId xmlns:a16="http://schemas.microsoft.com/office/drawing/2014/main" id="{CCA3715B-C5DB-E457-50ED-C497C6123DBC}"/>
              </a:ext>
            </a:extLst>
          </p:cNvPr>
          <p:cNvPicPr>
            <a:picLocks noChangeAspect="1"/>
          </p:cNvPicPr>
          <p:nvPr/>
        </p:nvPicPr>
        <p:blipFill>
          <a:blip r:embed="rId4"/>
          <a:stretch>
            <a:fillRect/>
          </a:stretch>
        </p:blipFill>
        <p:spPr>
          <a:xfrm>
            <a:off x="808547" y="1787878"/>
            <a:ext cx="847188" cy="723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A83AA5B-65E7-B180-621C-170493AABF06}"/>
              </a:ext>
            </a:extLst>
          </p:cNvPr>
          <p:cNvPicPr>
            <a:picLocks noChangeAspect="1"/>
          </p:cNvPicPr>
          <p:nvPr/>
        </p:nvPicPr>
        <p:blipFill>
          <a:blip r:embed="rId5"/>
          <a:stretch>
            <a:fillRect/>
          </a:stretch>
        </p:blipFill>
        <p:spPr>
          <a:xfrm>
            <a:off x="2153233" y="1787878"/>
            <a:ext cx="802562" cy="730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D8006421-5CFA-4E49-BB72-B5C2EB7376EF}"/>
              </a:ext>
            </a:extLst>
          </p:cNvPr>
          <p:cNvPicPr>
            <a:picLocks noChangeAspect="1"/>
          </p:cNvPicPr>
          <p:nvPr/>
        </p:nvPicPr>
        <p:blipFill>
          <a:blip r:embed="rId6"/>
          <a:stretch>
            <a:fillRect/>
          </a:stretch>
        </p:blipFill>
        <p:spPr>
          <a:xfrm>
            <a:off x="3441151" y="1787489"/>
            <a:ext cx="884105" cy="7312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E64571DB-6067-32B6-D72B-337A5853B933}"/>
              </a:ext>
            </a:extLst>
          </p:cNvPr>
          <p:cNvPicPr>
            <a:picLocks noChangeAspect="1"/>
          </p:cNvPicPr>
          <p:nvPr/>
        </p:nvPicPr>
        <p:blipFill>
          <a:blip r:embed="rId7"/>
          <a:stretch>
            <a:fillRect/>
          </a:stretch>
        </p:blipFill>
        <p:spPr>
          <a:xfrm>
            <a:off x="4780122" y="1787490"/>
            <a:ext cx="863226" cy="7312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Slide Number Placeholder 3">
            <a:extLst>
              <a:ext uri="{FF2B5EF4-FFF2-40B4-BE49-F238E27FC236}">
                <a16:creationId xmlns:a16="http://schemas.microsoft.com/office/drawing/2014/main" id="{24FB28CD-C500-6110-2166-89B0A948C816}"/>
              </a:ext>
            </a:extLst>
          </p:cNvPr>
          <p:cNvSpPr txBox="1">
            <a:spLocks/>
          </p:cNvSpPr>
          <p:nvPr/>
        </p:nvSpPr>
        <p:spPr>
          <a:xfrm>
            <a:off x="10358437" y="457199"/>
            <a:ext cx="1067589" cy="47148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1" dirty="0"/>
              <a:t>3</a:t>
            </a:r>
          </a:p>
        </p:txBody>
      </p:sp>
    </p:spTree>
    <p:extLst>
      <p:ext uri="{BB962C8B-B14F-4D97-AF65-F5344CB8AC3E}">
        <p14:creationId xmlns:p14="http://schemas.microsoft.com/office/powerpoint/2010/main" val="290649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37EAEF8-9664-6B11-99A3-EDE144F77776}"/>
              </a:ext>
            </a:extLst>
          </p:cNvPr>
          <p:cNvPicPr>
            <a:picLocks noChangeAspect="1"/>
          </p:cNvPicPr>
          <p:nvPr/>
        </p:nvPicPr>
        <p:blipFill>
          <a:blip r:embed="rId3"/>
          <a:stretch>
            <a:fillRect/>
          </a:stretch>
        </p:blipFill>
        <p:spPr>
          <a:xfrm>
            <a:off x="7230972" y="1390575"/>
            <a:ext cx="4195054" cy="28247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433111" y="418039"/>
            <a:ext cx="11297972" cy="864352"/>
          </a:xfrm>
        </p:spPr>
        <p:txBody>
          <a:bodyPr/>
          <a:lstStyle/>
          <a:p>
            <a:pPr algn="ctr"/>
            <a:r>
              <a:rPr lang="en-US" sz="4000" dirty="0">
                <a:solidFill>
                  <a:srgbClr val="002060"/>
                </a:solidFill>
                <a:latin typeface="Arial Rounded MT Bold" panose="020F0704030504030204" pitchFamily="34" charset="0"/>
              </a:rPr>
              <a:t>DATA OVERVIEW AND PREPROCESSING</a:t>
            </a:r>
          </a:p>
        </p:txBody>
      </p:sp>
      <p:pic>
        <p:nvPicPr>
          <p:cNvPr id="4" name="Picture 3">
            <a:extLst>
              <a:ext uri="{FF2B5EF4-FFF2-40B4-BE49-F238E27FC236}">
                <a16:creationId xmlns:a16="http://schemas.microsoft.com/office/drawing/2014/main" id="{FBAD80C6-7C9F-08E7-6AD8-1718B83DF4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11" name="Rectangle: Rounded Corners 10">
            <a:extLst>
              <a:ext uri="{FF2B5EF4-FFF2-40B4-BE49-F238E27FC236}">
                <a16:creationId xmlns:a16="http://schemas.microsoft.com/office/drawing/2014/main" id="{655D4601-D060-0192-7E4F-DD0D5402A5C1}"/>
              </a:ext>
            </a:extLst>
          </p:cNvPr>
          <p:cNvSpPr/>
          <p:nvPr/>
        </p:nvSpPr>
        <p:spPr>
          <a:xfrm>
            <a:off x="653141" y="1657283"/>
            <a:ext cx="878115" cy="645886"/>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4000" b="1" dirty="0"/>
              <a:t>01</a:t>
            </a:r>
          </a:p>
        </p:txBody>
      </p:sp>
      <p:sp>
        <p:nvSpPr>
          <p:cNvPr id="13" name="TextBox 12">
            <a:extLst>
              <a:ext uri="{FF2B5EF4-FFF2-40B4-BE49-F238E27FC236}">
                <a16:creationId xmlns:a16="http://schemas.microsoft.com/office/drawing/2014/main" id="{6B91C019-747F-780A-8C5B-7EC5F37E3062}"/>
              </a:ext>
            </a:extLst>
          </p:cNvPr>
          <p:cNvSpPr txBox="1"/>
          <p:nvPr/>
        </p:nvSpPr>
        <p:spPr>
          <a:xfrm>
            <a:off x="1531256" y="1856855"/>
            <a:ext cx="2939144" cy="523220"/>
          </a:xfrm>
          <a:prstGeom prst="rect">
            <a:avLst/>
          </a:prstGeom>
          <a:noFill/>
        </p:spPr>
        <p:txBody>
          <a:bodyPr wrap="square" rtlCol="0">
            <a:spAutoFit/>
          </a:bodyPr>
          <a:lstStyle/>
          <a:p>
            <a:r>
              <a:rPr lang="en-IN" sz="2800" b="1" dirty="0">
                <a:solidFill>
                  <a:schemeClr val="accent1">
                    <a:lumMod val="50000"/>
                  </a:schemeClr>
                </a:solidFill>
              </a:rPr>
              <a:t>Dataset Features</a:t>
            </a:r>
          </a:p>
        </p:txBody>
      </p:sp>
      <p:sp>
        <p:nvSpPr>
          <p:cNvPr id="15" name="TextBox 14">
            <a:extLst>
              <a:ext uri="{FF2B5EF4-FFF2-40B4-BE49-F238E27FC236}">
                <a16:creationId xmlns:a16="http://schemas.microsoft.com/office/drawing/2014/main" id="{7C4D5E6C-1700-8CE2-0928-C260F8682992}"/>
              </a:ext>
            </a:extLst>
          </p:cNvPr>
          <p:cNvSpPr txBox="1"/>
          <p:nvPr/>
        </p:nvSpPr>
        <p:spPr>
          <a:xfrm>
            <a:off x="653140" y="2630973"/>
            <a:ext cx="3817259" cy="1569660"/>
          </a:xfrm>
          <a:prstGeom prst="rect">
            <a:avLst/>
          </a:prstGeom>
          <a:noFill/>
        </p:spPr>
        <p:txBody>
          <a:bodyPr wrap="square" rtlCol="0">
            <a:spAutoFit/>
          </a:bodyPr>
          <a:lstStyle/>
          <a:p>
            <a:r>
              <a:rPr lang="en-IN" sz="2400" b="1" dirty="0"/>
              <a:t>The dataset contains 18 variables related to credit card usage and customer behaviour.</a:t>
            </a:r>
          </a:p>
        </p:txBody>
      </p:sp>
      <p:sp>
        <p:nvSpPr>
          <p:cNvPr id="22" name="Rectangle: Rounded Corners 21">
            <a:extLst>
              <a:ext uri="{FF2B5EF4-FFF2-40B4-BE49-F238E27FC236}">
                <a16:creationId xmlns:a16="http://schemas.microsoft.com/office/drawing/2014/main" id="{0CB555B2-EF8E-C56E-A754-AB683EB6E684}"/>
              </a:ext>
            </a:extLst>
          </p:cNvPr>
          <p:cNvSpPr/>
          <p:nvPr/>
        </p:nvSpPr>
        <p:spPr>
          <a:xfrm>
            <a:off x="4470401" y="2398308"/>
            <a:ext cx="878115" cy="645886"/>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4000" b="1" dirty="0"/>
              <a:t>02</a:t>
            </a:r>
          </a:p>
        </p:txBody>
      </p:sp>
      <p:sp>
        <p:nvSpPr>
          <p:cNvPr id="23" name="TextBox 22">
            <a:extLst>
              <a:ext uri="{FF2B5EF4-FFF2-40B4-BE49-F238E27FC236}">
                <a16:creationId xmlns:a16="http://schemas.microsoft.com/office/drawing/2014/main" id="{C030BA5E-EFC0-F194-E6C8-D951076C6904}"/>
              </a:ext>
            </a:extLst>
          </p:cNvPr>
          <p:cNvSpPr txBox="1"/>
          <p:nvPr/>
        </p:nvSpPr>
        <p:spPr>
          <a:xfrm>
            <a:off x="5348516" y="2597880"/>
            <a:ext cx="2939144" cy="523220"/>
          </a:xfrm>
          <a:prstGeom prst="rect">
            <a:avLst/>
          </a:prstGeom>
          <a:noFill/>
        </p:spPr>
        <p:txBody>
          <a:bodyPr wrap="square" rtlCol="0">
            <a:spAutoFit/>
          </a:bodyPr>
          <a:lstStyle/>
          <a:p>
            <a:r>
              <a:rPr lang="en-IN" sz="2800" b="1" dirty="0">
                <a:solidFill>
                  <a:schemeClr val="accent1">
                    <a:lumMod val="50000"/>
                  </a:schemeClr>
                </a:solidFill>
              </a:rPr>
              <a:t>Data Cleaning</a:t>
            </a:r>
          </a:p>
        </p:txBody>
      </p:sp>
      <p:sp>
        <p:nvSpPr>
          <p:cNvPr id="24" name="TextBox 23">
            <a:extLst>
              <a:ext uri="{FF2B5EF4-FFF2-40B4-BE49-F238E27FC236}">
                <a16:creationId xmlns:a16="http://schemas.microsoft.com/office/drawing/2014/main" id="{449A0930-8AC8-AB75-4125-451E609CDEF7}"/>
              </a:ext>
            </a:extLst>
          </p:cNvPr>
          <p:cNvSpPr txBox="1"/>
          <p:nvPr/>
        </p:nvSpPr>
        <p:spPr>
          <a:xfrm>
            <a:off x="4470400" y="3371998"/>
            <a:ext cx="3817259" cy="1938992"/>
          </a:xfrm>
          <a:prstGeom prst="rect">
            <a:avLst/>
          </a:prstGeom>
          <a:noFill/>
        </p:spPr>
        <p:txBody>
          <a:bodyPr wrap="square" rtlCol="0">
            <a:spAutoFit/>
          </a:bodyPr>
          <a:lstStyle/>
          <a:p>
            <a:r>
              <a:rPr lang="en-IN" sz="2400" b="1" dirty="0"/>
              <a:t>Missing values in CREDIT_LIMIT and MINIMUM_PAYMENTS were imputed using median values.</a:t>
            </a:r>
          </a:p>
        </p:txBody>
      </p:sp>
      <p:sp>
        <p:nvSpPr>
          <p:cNvPr id="25" name="Rectangle: Rounded Corners 24">
            <a:extLst>
              <a:ext uri="{FF2B5EF4-FFF2-40B4-BE49-F238E27FC236}">
                <a16:creationId xmlns:a16="http://schemas.microsoft.com/office/drawing/2014/main" id="{575F32DC-54DF-C748-8081-3608912DA126}"/>
              </a:ext>
            </a:extLst>
          </p:cNvPr>
          <p:cNvSpPr/>
          <p:nvPr/>
        </p:nvSpPr>
        <p:spPr>
          <a:xfrm>
            <a:off x="8287661" y="3582987"/>
            <a:ext cx="878115" cy="645886"/>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4000" b="1" dirty="0"/>
              <a:t>03</a:t>
            </a:r>
          </a:p>
        </p:txBody>
      </p:sp>
      <p:sp>
        <p:nvSpPr>
          <p:cNvPr id="26" name="TextBox 25">
            <a:extLst>
              <a:ext uri="{FF2B5EF4-FFF2-40B4-BE49-F238E27FC236}">
                <a16:creationId xmlns:a16="http://schemas.microsoft.com/office/drawing/2014/main" id="{26955757-5900-0678-746A-45A272F526B8}"/>
              </a:ext>
            </a:extLst>
          </p:cNvPr>
          <p:cNvSpPr txBox="1"/>
          <p:nvPr/>
        </p:nvSpPr>
        <p:spPr>
          <a:xfrm>
            <a:off x="9165775" y="3782559"/>
            <a:ext cx="3111717" cy="523220"/>
          </a:xfrm>
          <a:prstGeom prst="rect">
            <a:avLst/>
          </a:prstGeom>
          <a:noFill/>
        </p:spPr>
        <p:txBody>
          <a:bodyPr wrap="square" rtlCol="0">
            <a:spAutoFit/>
          </a:bodyPr>
          <a:lstStyle/>
          <a:p>
            <a:r>
              <a:rPr lang="en-IN" sz="2800" b="1" dirty="0">
                <a:solidFill>
                  <a:schemeClr val="accent1">
                    <a:lumMod val="50000"/>
                  </a:schemeClr>
                </a:solidFill>
              </a:rPr>
              <a:t>Outlier Detection</a:t>
            </a:r>
          </a:p>
        </p:txBody>
      </p:sp>
      <p:sp>
        <p:nvSpPr>
          <p:cNvPr id="27" name="TextBox 26">
            <a:extLst>
              <a:ext uri="{FF2B5EF4-FFF2-40B4-BE49-F238E27FC236}">
                <a16:creationId xmlns:a16="http://schemas.microsoft.com/office/drawing/2014/main" id="{CB1B02D0-1AED-B52D-DD63-1464DAE2EBA8}"/>
              </a:ext>
            </a:extLst>
          </p:cNvPr>
          <p:cNvSpPr txBox="1"/>
          <p:nvPr/>
        </p:nvSpPr>
        <p:spPr>
          <a:xfrm>
            <a:off x="8287660" y="4556677"/>
            <a:ext cx="3817259" cy="1200329"/>
          </a:xfrm>
          <a:prstGeom prst="rect">
            <a:avLst/>
          </a:prstGeom>
          <a:noFill/>
        </p:spPr>
        <p:txBody>
          <a:bodyPr wrap="square" rtlCol="0">
            <a:spAutoFit/>
          </a:bodyPr>
          <a:lstStyle/>
          <a:p>
            <a:r>
              <a:rPr lang="en-IN" sz="2400" b="1" dirty="0"/>
              <a:t>IQR method identified 695 outliers in the BALANCE variables.</a:t>
            </a:r>
          </a:p>
        </p:txBody>
      </p:sp>
      <p:sp>
        <p:nvSpPr>
          <p:cNvPr id="31" name="Slide Number Placeholder 3">
            <a:extLst>
              <a:ext uri="{FF2B5EF4-FFF2-40B4-BE49-F238E27FC236}">
                <a16:creationId xmlns:a16="http://schemas.microsoft.com/office/drawing/2014/main" id="{0FC910F1-7734-2881-DAE1-10C58CFBAF41}"/>
              </a:ext>
            </a:extLst>
          </p:cNvPr>
          <p:cNvSpPr txBox="1">
            <a:spLocks/>
          </p:cNvSpPr>
          <p:nvPr/>
        </p:nvSpPr>
        <p:spPr>
          <a:xfrm>
            <a:off x="10358437" y="457199"/>
            <a:ext cx="1067589" cy="47148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1" dirty="0"/>
              <a:t>4</a:t>
            </a:r>
          </a:p>
        </p:txBody>
      </p:sp>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EDE700-1288-700E-496C-E4CC89E47BB7}"/>
              </a:ext>
            </a:extLst>
          </p:cNvPr>
          <p:cNvPicPr>
            <a:picLocks noChangeAspect="1"/>
          </p:cNvPicPr>
          <p:nvPr/>
        </p:nvPicPr>
        <p:blipFill>
          <a:blip r:embed="rId3"/>
          <a:stretch>
            <a:fillRect/>
          </a:stretch>
        </p:blipFill>
        <p:spPr>
          <a:xfrm>
            <a:off x="5450098" y="3730170"/>
            <a:ext cx="6658100" cy="305162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159048" y="928688"/>
            <a:ext cx="8266978" cy="687170"/>
          </a:xfrm>
        </p:spPr>
        <p:txBody>
          <a:bodyPr/>
          <a:lstStyle/>
          <a:p>
            <a:r>
              <a:rPr lang="en-US" dirty="0">
                <a:solidFill>
                  <a:srgbClr val="002060"/>
                </a:solidFill>
                <a:latin typeface="Arial Rounded MT Bold" panose="020F0704030504030204" pitchFamily="34" charset="0"/>
              </a:rPr>
              <a:t>EXPLORATORY DATA ANALYSIS</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159048" y="2085319"/>
            <a:ext cx="7965460" cy="3497698"/>
          </a:xfrm>
        </p:spPr>
        <p:txBody>
          <a:bodyPr>
            <a:noAutofit/>
          </a:bodyPr>
          <a:lstStyle/>
          <a:p>
            <a:pPr marL="0" indent="0">
              <a:buNone/>
            </a:pPr>
            <a:r>
              <a:rPr lang="en-US" sz="1600" dirty="0"/>
              <a:t>Exploratory Data Analysis (EDA) is a critical step in understanding the dataset and uncovering patterns,  relationships, and insights that will inform the segmentation process. In the case of credit card usage segmentation, EDA helps to understand how customers purchases and demographics relate to each other, identifying trends that can aid in customer segmentation.</a:t>
            </a:r>
          </a:p>
          <a:p>
            <a:pPr marL="0" indent="0">
              <a:buNone/>
            </a:pPr>
            <a:endParaRPr lang="en-US" sz="1600" dirty="0"/>
          </a:p>
          <a:p>
            <a:pPr marL="0" indent="0">
              <a:buNone/>
            </a:pPr>
            <a:r>
              <a:rPr lang="en-US" sz="1600" dirty="0"/>
              <a:t>The EDA process for </a:t>
            </a:r>
            <a:r>
              <a:rPr lang="en-US" sz="1600" b="1" dirty="0"/>
              <a:t>Credit Card Usage Segmentation :</a:t>
            </a:r>
          </a:p>
          <a:p>
            <a:pPr marL="0" indent="0">
              <a:buNone/>
            </a:pPr>
            <a:endParaRPr lang="en-US" sz="1600" b="1" dirty="0"/>
          </a:p>
          <a:p>
            <a:pPr marL="342900" indent="-342900">
              <a:buAutoNum type="arabicPeriod"/>
            </a:pPr>
            <a:r>
              <a:rPr lang="en-US" sz="1600" b="1" dirty="0"/>
              <a:t>Understand the Structure of the Data</a:t>
            </a:r>
          </a:p>
          <a:p>
            <a:pPr marL="342900" indent="-342900">
              <a:buAutoNum type="arabicPeriod"/>
            </a:pPr>
            <a:r>
              <a:rPr lang="en-US" sz="1600" b="1" dirty="0"/>
              <a:t>Summary Statistics</a:t>
            </a:r>
          </a:p>
          <a:p>
            <a:pPr marL="342900" indent="-342900">
              <a:buAutoNum type="arabicPeriod"/>
            </a:pPr>
            <a:r>
              <a:rPr lang="en-US" sz="1600" b="1" dirty="0"/>
              <a:t>Handling Missing Data</a:t>
            </a:r>
          </a:p>
          <a:p>
            <a:pPr marL="342900" indent="-342900">
              <a:buAutoNum type="arabicPeriod"/>
            </a:pPr>
            <a:r>
              <a:rPr lang="en-US" sz="1600" b="1" dirty="0"/>
              <a:t>Analyzing the Data</a:t>
            </a:r>
          </a:p>
          <a:p>
            <a:pPr marL="342900" indent="-342900">
              <a:buAutoNum type="arabicPeriod"/>
            </a:pPr>
            <a:r>
              <a:rPr lang="en-US" sz="1600" b="1" dirty="0"/>
              <a:t>Filling Missing Values</a:t>
            </a:r>
          </a:p>
        </p:txBody>
      </p:sp>
      <p:pic>
        <p:nvPicPr>
          <p:cNvPr id="4" name="Picture 3">
            <a:extLst>
              <a:ext uri="{FF2B5EF4-FFF2-40B4-BE49-F238E27FC236}">
                <a16:creationId xmlns:a16="http://schemas.microsoft.com/office/drawing/2014/main" id="{B22CCEE0-9AF1-166E-184C-BD3C2A2F69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7" name="Slide Number Placeholder 3">
            <a:extLst>
              <a:ext uri="{FF2B5EF4-FFF2-40B4-BE49-F238E27FC236}">
                <a16:creationId xmlns:a16="http://schemas.microsoft.com/office/drawing/2014/main" id="{14F65C44-CC76-E4DF-8BD3-7FAD8D0628DB}"/>
              </a:ext>
            </a:extLst>
          </p:cNvPr>
          <p:cNvSpPr>
            <a:spLocks noGrp="1"/>
          </p:cNvSpPr>
          <p:nvPr>
            <p:ph type="sldNum" sz="quarter" idx="10"/>
          </p:nvPr>
        </p:nvSpPr>
        <p:spPr>
          <a:xfrm>
            <a:off x="10358437" y="457199"/>
            <a:ext cx="1067589" cy="471489"/>
          </a:xfrm>
        </p:spPr>
        <p:txBody>
          <a:bodyPr/>
          <a:lstStyle/>
          <a:p>
            <a:r>
              <a:rPr lang="en-US" sz="1800" b="1" dirty="0"/>
              <a:t>5</a:t>
            </a:r>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1826440" y="199538"/>
            <a:ext cx="5636261" cy="569917"/>
          </a:xfrm>
        </p:spPr>
        <p:txBody>
          <a:bodyPr/>
          <a:lstStyle/>
          <a:p>
            <a:pPr algn="ctr"/>
            <a:r>
              <a:rPr lang="en-US" dirty="0">
                <a:latin typeface="Arial Rounded MT Bold" panose="020F0704030504030204" pitchFamily="34" charset="0"/>
              </a:rPr>
              <a:t>Univariate Analysis</a:t>
            </a:r>
          </a:p>
        </p:txBody>
      </p:sp>
      <p:pic>
        <p:nvPicPr>
          <p:cNvPr id="4" name="Picture 3">
            <a:extLst>
              <a:ext uri="{FF2B5EF4-FFF2-40B4-BE49-F238E27FC236}">
                <a16:creationId xmlns:a16="http://schemas.microsoft.com/office/drawing/2014/main" id="{0F1EB19A-5333-825B-E34D-A9F68A3CC4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pic>
        <p:nvPicPr>
          <p:cNvPr id="6" name="Picture 5">
            <a:extLst>
              <a:ext uri="{FF2B5EF4-FFF2-40B4-BE49-F238E27FC236}">
                <a16:creationId xmlns:a16="http://schemas.microsoft.com/office/drawing/2014/main" id="{3B59C771-BC4D-0FBB-2A60-98C310BF459D}"/>
              </a:ext>
            </a:extLst>
          </p:cNvPr>
          <p:cNvPicPr>
            <a:picLocks noChangeAspect="1"/>
          </p:cNvPicPr>
          <p:nvPr/>
        </p:nvPicPr>
        <p:blipFill>
          <a:blip r:embed="rId4"/>
          <a:stretch>
            <a:fillRect/>
          </a:stretch>
        </p:blipFill>
        <p:spPr>
          <a:xfrm>
            <a:off x="198334" y="1009002"/>
            <a:ext cx="4390572" cy="5449571"/>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58FE0F12-F224-6F81-6D17-68E030236E34}"/>
              </a:ext>
            </a:extLst>
          </p:cNvPr>
          <p:cNvSpPr txBox="1"/>
          <p:nvPr/>
        </p:nvSpPr>
        <p:spPr>
          <a:xfrm>
            <a:off x="4716780" y="1717850"/>
            <a:ext cx="4259580" cy="4031873"/>
          </a:xfrm>
          <a:prstGeom prst="rect">
            <a:avLst/>
          </a:prstGeom>
          <a:noFill/>
        </p:spPr>
        <p:txBody>
          <a:bodyPr wrap="square" rtlCol="0">
            <a:spAutoFit/>
          </a:bodyPr>
          <a:lstStyle/>
          <a:p>
            <a:pPr algn="ctr"/>
            <a:r>
              <a:rPr lang="en-US" sz="2000" b="1" u="sng" dirty="0">
                <a:solidFill>
                  <a:schemeClr val="accent1">
                    <a:lumMod val="50000"/>
                  </a:schemeClr>
                </a:solidFill>
              </a:rPr>
              <a:t>Inferences:</a:t>
            </a:r>
          </a:p>
          <a:p>
            <a:endParaRPr lang="en-US" sz="2400" b="1" u="sng" dirty="0">
              <a:solidFill>
                <a:schemeClr val="accent1">
                  <a:lumMod val="50000"/>
                </a:schemeClr>
              </a:solidFill>
            </a:endParaRPr>
          </a:p>
          <a:p>
            <a:pPr algn="ctr"/>
            <a:r>
              <a:rPr lang="en-US" sz="1600" b="1" dirty="0"/>
              <a:t>BALANCE</a:t>
            </a:r>
            <a:r>
              <a:rPr lang="en-US" sz="1600" dirty="0"/>
              <a:t>:</a:t>
            </a:r>
          </a:p>
          <a:p>
            <a:pPr algn="ctr"/>
            <a:r>
              <a:rPr lang="en-US" sz="1600" dirty="0"/>
              <a:t>Most customers maintain low to moderate balances, but a few carry very large balances.</a:t>
            </a:r>
          </a:p>
          <a:p>
            <a:pPr algn="ctr"/>
            <a:endParaRPr lang="en-US" sz="1600" dirty="0"/>
          </a:p>
          <a:p>
            <a:pPr algn="ctr"/>
            <a:r>
              <a:rPr lang="en-US" sz="1600" b="1" dirty="0"/>
              <a:t>PURCHASES vs. ONEOFF_PURCHASES vs. INSTALLMENTS_PURCHASES:</a:t>
            </a:r>
          </a:p>
          <a:p>
            <a:pPr algn="ctr"/>
            <a:r>
              <a:rPr lang="en-US" sz="1600" dirty="0"/>
              <a:t>Different spending patterns exist: some customers prefer one-off big transactions, others prefer installments.</a:t>
            </a:r>
          </a:p>
          <a:p>
            <a:pPr algn="ctr"/>
            <a:endParaRPr lang="en-US" sz="1600" dirty="0"/>
          </a:p>
          <a:p>
            <a:pPr algn="ctr"/>
            <a:r>
              <a:rPr lang="en-US" sz="1600" b="1" dirty="0"/>
              <a:t>CASH_ADVANCE</a:t>
            </a:r>
            <a:r>
              <a:rPr lang="en-US" sz="1600" dirty="0"/>
              <a:t>:</a:t>
            </a:r>
          </a:p>
          <a:p>
            <a:pPr algn="ctr"/>
            <a:r>
              <a:rPr lang="en-US" sz="1600" dirty="0"/>
              <a:t>Many customers never take cash advances (spike at 0), but a subset relies heavily on them.</a:t>
            </a:r>
          </a:p>
        </p:txBody>
      </p:sp>
      <p:sp>
        <p:nvSpPr>
          <p:cNvPr id="18" name="Slide Number Placeholder 3">
            <a:extLst>
              <a:ext uri="{FF2B5EF4-FFF2-40B4-BE49-F238E27FC236}">
                <a16:creationId xmlns:a16="http://schemas.microsoft.com/office/drawing/2014/main" id="{F42425CD-7E90-9552-2030-4A220A0FD5A5}"/>
              </a:ext>
            </a:extLst>
          </p:cNvPr>
          <p:cNvSpPr>
            <a:spLocks noGrp="1"/>
          </p:cNvSpPr>
          <p:nvPr>
            <p:ph type="sldNum" sz="quarter" idx="10"/>
          </p:nvPr>
        </p:nvSpPr>
        <p:spPr>
          <a:xfrm>
            <a:off x="10358437" y="457199"/>
            <a:ext cx="1067589" cy="471489"/>
          </a:xfrm>
        </p:spPr>
        <p:txBody>
          <a:bodyPr/>
          <a:lstStyle/>
          <a:p>
            <a:r>
              <a:rPr lang="en-US" sz="1800" b="1" dirty="0"/>
              <a:t>6</a:t>
            </a:r>
          </a:p>
        </p:txBody>
      </p:sp>
    </p:spTree>
    <p:extLst>
      <p:ext uri="{BB962C8B-B14F-4D97-AF65-F5344CB8AC3E}">
        <p14:creationId xmlns:p14="http://schemas.microsoft.com/office/powerpoint/2010/main" val="2468595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7C6A5-3F70-F185-B5AD-F5ED57EA3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CE4081-1718-3FDC-B5C0-ACDE87A337DC}"/>
              </a:ext>
            </a:extLst>
          </p:cNvPr>
          <p:cNvSpPr>
            <a:spLocks noGrp="1"/>
          </p:cNvSpPr>
          <p:nvPr>
            <p:ph type="title"/>
          </p:nvPr>
        </p:nvSpPr>
        <p:spPr>
          <a:xfrm>
            <a:off x="1641927" y="220816"/>
            <a:ext cx="5842001" cy="547534"/>
          </a:xfrm>
        </p:spPr>
        <p:txBody>
          <a:bodyPr/>
          <a:lstStyle/>
          <a:p>
            <a:r>
              <a:rPr lang="en-US" dirty="0">
                <a:latin typeface="Arial Rounded MT Bold" panose="020F0704030504030204" pitchFamily="34" charset="0"/>
              </a:rPr>
              <a:t>Univariate Analysis</a:t>
            </a:r>
          </a:p>
        </p:txBody>
      </p:sp>
      <p:pic>
        <p:nvPicPr>
          <p:cNvPr id="4" name="Picture 3">
            <a:extLst>
              <a:ext uri="{FF2B5EF4-FFF2-40B4-BE49-F238E27FC236}">
                <a16:creationId xmlns:a16="http://schemas.microsoft.com/office/drawing/2014/main" id="{740AE349-D470-9737-3F6A-4D986BC49C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pic>
        <p:nvPicPr>
          <p:cNvPr id="12" name="Picture 11">
            <a:extLst>
              <a:ext uri="{FF2B5EF4-FFF2-40B4-BE49-F238E27FC236}">
                <a16:creationId xmlns:a16="http://schemas.microsoft.com/office/drawing/2014/main" id="{B66E61D8-6AD9-905B-17D4-4F831129F091}"/>
              </a:ext>
            </a:extLst>
          </p:cNvPr>
          <p:cNvPicPr>
            <a:picLocks noChangeAspect="1"/>
          </p:cNvPicPr>
          <p:nvPr/>
        </p:nvPicPr>
        <p:blipFill>
          <a:blip r:embed="rId4"/>
          <a:stretch>
            <a:fillRect/>
          </a:stretch>
        </p:blipFill>
        <p:spPr>
          <a:xfrm>
            <a:off x="253999" y="1009002"/>
            <a:ext cx="4308929" cy="544957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16999596-59D5-2D58-26FA-4B7B7EF65E3D}"/>
              </a:ext>
            </a:extLst>
          </p:cNvPr>
          <p:cNvSpPr txBox="1"/>
          <p:nvPr/>
        </p:nvSpPr>
        <p:spPr>
          <a:xfrm>
            <a:off x="4669771" y="1271896"/>
            <a:ext cx="4259580" cy="4955203"/>
          </a:xfrm>
          <a:prstGeom prst="rect">
            <a:avLst/>
          </a:prstGeom>
          <a:noFill/>
        </p:spPr>
        <p:txBody>
          <a:bodyPr wrap="square" rtlCol="0">
            <a:spAutoFit/>
          </a:bodyPr>
          <a:lstStyle/>
          <a:p>
            <a:pPr algn="ctr"/>
            <a:r>
              <a:rPr lang="en-US" sz="2000" b="1" u="sng" dirty="0">
                <a:solidFill>
                  <a:schemeClr val="accent1">
                    <a:lumMod val="50000"/>
                  </a:schemeClr>
                </a:solidFill>
              </a:rPr>
              <a:t>Inferences:</a:t>
            </a:r>
          </a:p>
          <a:p>
            <a:pPr algn="ctr"/>
            <a:endParaRPr lang="en-US" sz="2400" b="1" u="sng" dirty="0">
              <a:solidFill>
                <a:schemeClr val="accent1">
                  <a:lumMod val="50000"/>
                </a:schemeClr>
              </a:solidFill>
            </a:endParaRPr>
          </a:p>
          <a:p>
            <a:pPr algn="ctr"/>
            <a:r>
              <a:rPr lang="en-US" sz="1600" b="1" dirty="0"/>
              <a:t>CREDIT_LIMIT</a:t>
            </a:r>
            <a:r>
              <a:rPr lang="en-US" sz="1600" dirty="0"/>
              <a:t>:</a:t>
            </a:r>
          </a:p>
          <a:p>
            <a:pPr algn="ctr"/>
            <a:r>
              <a:rPr lang="en-US" sz="1600" dirty="0"/>
              <a:t>Distribution suggests tiered assignment by the bank (e.g., groups around 1500, 5000, 10000).</a:t>
            </a:r>
          </a:p>
          <a:p>
            <a:pPr algn="ctr"/>
            <a:endParaRPr lang="en-US" sz="1600" dirty="0"/>
          </a:p>
          <a:p>
            <a:pPr algn="ctr"/>
            <a:r>
              <a:rPr lang="en-US" sz="1600" b="1" dirty="0"/>
              <a:t>PAYMENTS</a:t>
            </a:r>
            <a:r>
              <a:rPr lang="en-US" sz="1600" dirty="0"/>
              <a:t>:</a:t>
            </a:r>
          </a:p>
          <a:p>
            <a:pPr algn="ctr"/>
            <a:r>
              <a:rPr lang="en-US" sz="1600" dirty="0"/>
              <a:t>While most customers pay moderately, some repay extremely high amounts, possibly high-spending but also responsible customers.</a:t>
            </a:r>
          </a:p>
          <a:p>
            <a:pPr algn="ctr"/>
            <a:endParaRPr lang="en-US" sz="1600" dirty="0"/>
          </a:p>
          <a:p>
            <a:pPr algn="ctr"/>
            <a:r>
              <a:rPr lang="en-US" sz="1600" b="1" dirty="0"/>
              <a:t>MINIMUM_PAYMENTS</a:t>
            </a:r>
            <a:r>
              <a:rPr lang="en-US" sz="1600" dirty="0"/>
              <a:t>:</a:t>
            </a:r>
          </a:p>
          <a:p>
            <a:pPr algn="ctr"/>
            <a:r>
              <a:rPr lang="en-US" sz="1600" dirty="0"/>
              <a:t>The high variance indicates different risk levels: some pay only the minimum, others much more.</a:t>
            </a:r>
          </a:p>
          <a:p>
            <a:pPr algn="ctr"/>
            <a:endParaRPr lang="en-US" sz="1600" dirty="0"/>
          </a:p>
          <a:p>
            <a:pPr algn="ctr"/>
            <a:r>
              <a:rPr lang="en-US" sz="1600" b="1" dirty="0"/>
              <a:t>PRC_FULL_PAYMENT</a:t>
            </a:r>
            <a:r>
              <a:rPr lang="en-US" sz="1600" dirty="0"/>
              <a:t>:</a:t>
            </a:r>
          </a:p>
          <a:p>
            <a:pPr algn="ctr"/>
            <a:r>
              <a:rPr lang="en-US" sz="1600" dirty="0"/>
              <a:t>Distribution skewed toward 0, meaning most customers don’t pay in full regularly.</a:t>
            </a:r>
          </a:p>
        </p:txBody>
      </p:sp>
      <p:sp>
        <p:nvSpPr>
          <p:cNvPr id="8" name="Slide Number Placeholder 3">
            <a:extLst>
              <a:ext uri="{FF2B5EF4-FFF2-40B4-BE49-F238E27FC236}">
                <a16:creationId xmlns:a16="http://schemas.microsoft.com/office/drawing/2014/main" id="{7C10238A-F4B6-3033-F65B-E7264B6BBED3}"/>
              </a:ext>
            </a:extLst>
          </p:cNvPr>
          <p:cNvSpPr>
            <a:spLocks noGrp="1"/>
          </p:cNvSpPr>
          <p:nvPr>
            <p:ph type="sldNum" sz="quarter" idx="10"/>
          </p:nvPr>
        </p:nvSpPr>
        <p:spPr>
          <a:xfrm>
            <a:off x="10358437" y="457199"/>
            <a:ext cx="1067589" cy="471489"/>
          </a:xfrm>
        </p:spPr>
        <p:txBody>
          <a:bodyPr/>
          <a:lstStyle/>
          <a:p>
            <a:r>
              <a:rPr lang="en-US" sz="1800" b="1" dirty="0"/>
              <a:t>7</a:t>
            </a:r>
          </a:p>
        </p:txBody>
      </p:sp>
    </p:spTree>
    <p:extLst>
      <p:ext uri="{BB962C8B-B14F-4D97-AF65-F5344CB8AC3E}">
        <p14:creationId xmlns:p14="http://schemas.microsoft.com/office/powerpoint/2010/main" val="1405101167"/>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{AC2589D1-75D8-4A77-B721-0A561D036612}tf78438558_win32</Template>
  <TotalTime>1497</TotalTime>
  <Words>1512</Words>
  <Application>Microsoft Office PowerPoint</Application>
  <PresentationFormat>Widescreen</PresentationFormat>
  <Paragraphs>217</Paragraphs>
  <Slides>21</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Black</vt:lpstr>
      <vt:lpstr>Arial Rounded MT Bold</vt:lpstr>
      <vt:lpstr>Calibri</vt:lpstr>
      <vt:lpstr>Copperplate Gothic Bold</vt:lpstr>
      <vt:lpstr>Sabon Next LT</vt:lpstr>
      <vt:lpstr>Custom</vt:lpstr>
      <vt:lpstr>PowerPoint Presentation</vt:lpstr>
      <vt:lpstr>Credit Card Usage Segmentation Analysis</vt:lpstr>
      <vt:lpstr>Agenda</vt:lpstr>
      <vt:lpstr>INTRODUCTION</vt:lpstr>
      <vt:lpstr>STEPS INVOLVED IN DEVELOPING “CREDIT CARD USAGE SEGMENTATION”</vt:lpstr>
      <vt:lpstr>DATA OVERVIEW AND PREPROCESSING</vt:lpstr>
      <vt:lpstr>EXPLORATORY DATA ANALYSIS</vt:lpstr>
      <vt:lpstr>Univariate Analysis</vt:lpstr>
      <vt:lpstr>Univariate Analysis</vt:lpstr>
      <vt:lpstr>Multivariate analysis</vt:lpstr>
      <vt:lpstr>Correlation Heatmap analysis</vt:lpstr>
      <vt:lpstr>Clustering</vt:lpstr>
      <vt:lpstr>Cluster Evaluation</vt:lpstr>
      <vt:lpstr>Cluster Evaluation</vt:lpstr>
      <vt:lpstr>Cluster Evaluation</vt:lpstr>
      <vt:lpstr>Cluster Evaluation</vt:lpstr>
      <vt:lpstr>Applications and benefits</vt:lpstr>
      <vt:lpstr>Conclusion</vt:lpstr>
      <vt:lpstr>Conclusion</vt:lpstr>
      <vt:lpstr>Questions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Jatin Meena</dc:creator>
  <cp:lastModifiedBy>Jatin Meena</cp:lastModifiedBy>
  <cp:revision>13</cp:revision>
  <dcterms:created xsi:type="dcterms:W3CDTF">2025-09-04T14:52:40Z</dcterms:created>
  <dcterms:modified xsi:type="dcterms:W3CDTF">2025-09-11T06:51:51Z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